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244_FA5B9B4.xml" ContentType="application/vnd.ms-powerpoint.comments+xml"/>
  <Override PartName="/ppt/comments/modernComment_246_B1807FE5.xml" ContentType="application/vnd.ms-powerpoint.comments+xml"/>
  <Override PartName="/ppt/notesSlides/notesSlide3.xml" ContentType="application/vnd.openxmlformats-officedocument.presentationml.notesSlide+xml"/>
  <Override PartName="/ppt/comments/modernComment_24B_9D58461C.xml" ContentType="application/vnd.ms-powerpoint.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modernComment_249_2DEB92D9.xml" ContentType="application/vnd.ms-powerpoint.comments+xml"/>
  <Override PartName="/ppt/comments/modernComment_241_7E9A9A33.xml" ContentType="application/vnd.ms-powerpoint.comments+xml"/>
  <Override PartName="/ppt/comments/modernComment_242_7680B73C.xml" ContentType="application/vnd.ms-powerpoint.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4"/>
  </p:sldMasterIdLst>
  <p:notesMasterIdLst>
    <p:notesMasterId r:id="rId30"/>
  </p:notesMasterIdLst>
  <p:handoutMasterIdLst>
    <p:handoutMasterId r:id="rId31"/>
  </p:handoutMasterIdLst>
  <p:sldIdLst>
    <p:sldId id="485" r:id="rId5"/>
    <p:sldId id="261" r:id="rId6"/>
    <p:sldId id="580" r:id="rId7"/>
    <p:sldId id="582" r:id="rId8"/>
    <p:sldId id="587" r:id="rId9"/>
    <p:sldId id="586" r:id="rId10"/>
    <p:sldId id="585" r:id="rId11"/>
    <p:sldId id="270" r:id="rId12"/>
    <p:sldId id="577" r:id="rId13"/>
    <p:sldId id="283" r:id="rId14"/>
    <p:sldId id="579" r:id="rId15"/>
    <p:sldId id="578" r:id="rId16"/>
    <p:sldId id="273" r:id="rId17"/>
    <p:sldId id="274" r:id="rId18"/>
    <p:sldId id="584" r:id="rId19"/>
    <p:sldId id="313" r:id="rId20"/>
    <p:sldId id="316" r:id="rId21"/>
    <p:sldId id="279" r:id="rId22"/>
    <p:sldId id="263" r:id="rId23"/>
    <p:sldId id="264" r:id="rId24"/>
    <p:sldId id="265" r:id="rId25"/>
    <p:sldId id="266" r:id="rId26"/>
    <p:sldId id="267" r:id="rId27"/>
    <p:sldId id="311" r:id="rId28"/>
    <p:sldId id="570" r:id="rId2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2" userDrawn="1">
          <p15:clr>
            <a:srgbClr val="A4A3A4"/>
          </p15:clr>
        </p15:guide>
        <p15:guide id="2" pos="28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F3BB693-B69D-5948-8380-A16507084483}" name="SPENCER, DENISE CIV USAF AFPC AFPC/DPCZPP" initials="SA" userId="S::denise.spencer@us.af.mil::f73f5ca5-3c39-4882-aa7f-fe3058c04bd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RAWFORD, CORDELL Capt USAF AFPC AFPC/DP3" initials="CCCUAA" lastIdx="4" clrIdx="0">
    <p:extLst>
      <p:ext uri="{19B8F6BF-5375-455C-9EA6-DF929625EA0E}">
        <p15:presenceInfo xmlns:p15="http://schemas.microsoft.com/office/powerpoint/2012/main" userId="S-1-5-21-1271409858-1095883707-2794662393-23094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C77"/>
    <a:srgbClr val="00CC99"/>
    <a:srgbClr val="00CC00"/>
    <a:srgbClr val="CC9900"/>
    <a:srgbClr val="0000FF"/>
    <a:srgbClr val="FF8001"/>
    <a:srgbClr val="84582C"/>
    <a:srgbClr val="996633"/>
    <a:srgbClr val="777777"/>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F08E06-37F2-05BA-4DB7-232F538E726E}" v="6" dt="2026-03-26T15:34:31.631"/>
    <p1510:client id="{73DCC5F9-A2B2-C6B7-D236-6E2C3544815B}" v="3" dt="2026-03-26T15:45:32.2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912"/>
        <p:guide pos="288"/>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8/10/relationships/authors" Target="authors.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LINE, DANIELLE R CIV USAF AFPC AFPC/DPZMP" userId="S::danielle.kline.5@us.af.mil::951ea512-a6a9-4faf-b935-f6e516a1ca50" providerId="AD" clId="Web-{49F08E06-37F2-05BA-4DB7-232F538E726E}"/>
    <pc:docChg chg="modSld">
      <pc:chgData name="KLINE, DANIELLE R CIV USAF AFPC AFPC/DPZMP" userId="S::danielle.kline.5@us.af.mil::951ea512-a6a9-4faf-b935-f6e516a1ca50" providerId="AD" clId="Web-{49F08E06-37F2-05BA-4DB7-232F538E726E}" dt="2026-03-26T15:34:31.631" v="4" actId="20577"/>
      <pc:docMkLst>
        <pc:docMk/>
      </pc:docMkLst>
      <pc:sldChg chg="modSp">
        <pc:chgData name="KLINE, DANIELLE R CIV USAF AFPC AFPC/DPZMP" userId="S::danielle.kline.5@us.af.mil::951ea512-a6a9-4faf-b935-f6e516a1ca50" providerId="AD" clId="Web-{49F08E06-37F2-05BA-4DB7-232F538E726E}" dt="2026-03-26T15:34:31.631" v="4" actId="20577"/>
        <pc:sldMkLst>
          <pc:docMk/>
          <pc:sldMk cId="371994324" sldId="273"/>
        </pc:sldMkLst>
        <pc:spChg chg="mod">
          <ac:chgData name="KLINE, DANIELLE R CIV USAF AFPC AFPC/DPZMP" userId="S::danielle.kline.5@us.af.mil::951ea512-a6a9-4faf-b935-f6e516a1ca50" providerId="AD" clId="Web-{49F08E06-37F2-05BA-4DB7-232F538E726E}" dt="2026-03-26T15:34:31.631" v="4" actId="20577"/>
          <ac:spMkLst>
            <pc:docMk/>
            <pc:sldMk cId="371994324" sldId="273"/>
            <ac:spMk id="3" creationId="{00000000-0000-0000-0000-000000000000}"/>
          </ac:spMkLst>
        </pc:spChg>
      </pc:sldChg>
      <pc:sldChg chg="modSp">
        <pc:chgData name="KLINE, DANIELLE R CIV USAF AFPC AFPC/DPZMP" userId="S::danielle.kline.5@us.af.mil::951ea512-a6a9-4faf-b935-f6e516a1ca50" providerId="AD" clId="Web-{49F08E06-37F2-05BA-4DB7-232F538E726E}" dt="2026-03-26T15:33:50.240" v="3" actId="20577"/>
        <pc:sldMkLst>
          <pc:docMk/>
          <pc:sldMk cId="1849413882" sldId="485"/>
        </pc:sldMkLst>
        <pc:spChg chg="mod">
          <ac:chgData name="KLINE, DANIELLE R CIV USAF AFPC AFPC/DPZMP" userId="S::danielle.kline.5@us.af.mil::951ea512-a6a9-4faf-b935-f6e516a1ca50" providerId="AD" clId="Web-{49F08E06-37F2-05BA-4DB7-232F538E726E}" dt="2026-03-26T15:33:50.240" v="3" actId="20577"/>
          <ac:spMkLst>
            <pc:docMk/>
            <pc:sldMk cId="1849413882" sldId="485"/>
            <ac:spMk id="2" creationId="{00000000-0000-0000-0000-000000000000}"/>
          </ac:spMkLst>
        </pc:spChg>
      </pc:sldChg>
    </pc:docChg>
  </pc:docChgLst>
  <pc:docChgLst>
    <pc:chgData name="KLINE, DANIELLE R CIV USAF AFPC AFPC/DPZMP" userId="S::danielle.kline.5@us.af.mil::951ea512-a6a9-4faf-b935-f6e516a1ca50" providerId="AD" clId="Web-{73DCC5F9-A2B2-C6B7-D236-6E2C3544815B}"/>
    <pc:docChg chg="modSld">
      <pc:chgData name="KLINE, DANIELLE R CIV USAF AFPC AFPC/DPZMP" userId="S::danielle.kline.5@us.af.mil::951ea512-a6a9-4faf-b935-f6e516a1ca50" providerId="AD" clId="Web-{73DCC5F9-A2B2-C6B7-D236-6E2C3544815B}" dt="2026-03-26T15:45:29.167" v="1" actId="20577"/>
      <pc:docMkLst>
        <pc:docMk/>
      </pc:docMkLst>
      <pc:sldChg chg="modSp">
        <pc:chgData name="KLINE, DANIELLE R CIV USAF AFPC AFPC/DPZMP" userId="S::danielle.kline.5@us.af.mil::951ea512-a6a9-4faf-b935-f6e516a1ca50" providerId="AD" clId="Web-{73DCC5F9-A2B2-C6B7-D236-6E2C3544815B}" dt="2026-03-26T15:45:29.167" v="1" actId="20577"/>
        <pc:sldMkLst>
          <pc:docMk/>
          <pc:sldMk cId="1849413882" sldId="485"/>
        </pc:sldMkLst>
        <pc:spChg chg="mod">
          <ac:chgData name="KLINE, DANIELLE R CIV USAF AFPC AFPC/DPZMP" userId="S::danielle.kline.5@us.af.mil::951ea512-a6a9-4faf-b935-f6e516a1ca50" providerId="AD" clId="Web-{73DCC5F9-A2B2-C6B7-D236-6E2C3544815B}" dt="2026-03-26T15:45:29.167" v="1" actId="20577"/>
          <ac:spMkLst>
            <pc:docMk/>
            <pc:sldMk cId="1849413882" sldId="485"/>
            <ac:spMk id="2" creationId="{00000000-0000-0000-0000-000000000000}"/>
          </ac:spMkLst>
        </pc:spChg>
      </pc:sldChg>
    </pc:docChg>
  </pc:docChgLst>
</pc:chgInfo>
</file>

<file path=ppt/comments/modernComment_241_7E9A9A33.xml><?xml version="1.0" encoding="utf-8"?>
<p188:cmLst xmlns:a="http://schemas.openxmlformats.org/drawingml/2006/main" xmlns:r="http://schemas.openxmlformats.org/officeDocument/2006/relationships" xmlns:p188="http://schemas.microsoft.com/office/powerpoint/2018/8/main">
  <p188:cm id="{CBBF4C84-31CD-47F4-8909-174016C21D10}" authorId="{9F3BB693-B69D-5948-8380-A16507084483}" created="2023-11-01T19:51:21.915">
    <pc:sldMkLst xmlns:pc="http://schemas.microsoft.com/office/powerpoint/2013/main/command">
      <pc:docMk/>
      <pc:sldMk cId="2124061235" sldId="577"/>
    </pc:sldMkLst>
    <p188:txBody>
      <a:bodyPr/>
      <a:lstStyle/>
      <a:p>
        <a:r>
          <a:rPr lang="en-US"/>
          <a:t>Last bullet - REMOVE - retirements/separations don't have gaining CPS</a:t>
        </a:r>
      </a:p>
    </p188:txBody>
  </p188:cm>
</p188:cmLst>
</file>

<file path=ppt/comments/modernComment_242_7680B73C.xml><?xml version="1.0" encoding="utf-8"?>
<p188:cmLst xmlns:a="http://schemas.openxmlformats.org/drawingml/2006/main" xmlns:r="http://schemas.openxmlformats.org/officeDocument/2006/relationships" xmlns:p188="http://schemas.microsoft.com/office/powerpoint/2018/8/main">
  <p188:cm id="{15C1DC6A-7011-4DCF-9DF1-72683288DA04}" authorId="{9F3BB693-B69D-5948-8380-A16507084483}" created="2023-11-01T20:07:06.950">
    <ac:txMkLst xmlns:ac="http://schemas.microsoft.com/office/drawing/2013/main/command">
      <pc:docMk xmlns:pc="http://schemas.microsoft.com/office/powerpoint/2013/main/command"/>
      <pc:sldMk xmlns:pc="http://schemas.microsoft.com/office/powerpoint/2013/main/command" cId="1988147004" sldId="578"/>
      <ac:spMk id="3" creationId="{00000000-0000-0000-0000-000000000000}"/>
      <ac:txMk cp="146" len="30">
        <ac:context len="675" hash="964139293"/>
      </ac:txMk>
    </ac:txMkLst>
    <p188:pos x="1207698" y="1178943"/>
    <p188:txBody>
      <a:bodyPr/>
      <a:lstStyle/>
      <a:p>
        <a:r>
          <a:rPr lang="en-US"/>
          <a:t>Replace authorized to read Transportation only for dependents</a:t>
        </a:r>
      </a:p>
    </p188:txBody>
  </p188:cm>
  <p188:cm id="{2C46AF70-93A0-4889-AD20-63B539CCA403}" authorId="{9F3BB693-B69D-5948-8380-A16507084483}" created="2023-11-01T20:22:30.908">
    <pc:sldMkLst xmlns:pc="http://schemas.microsoft.com/office/powerpoint/2013/main/command">
      <pc:docMk/>
      <pc:sldMk cId="1988147004" sldId="578"/>
    </pc:sldMkLst>
    <p188:txBody>
      <a:bodyPr/>
      <a:lstStyle/>
      <a:p>
        <a:r>
          <a:rPr lang="en-US"/>
          <a:t>First bullet - change to POV (if applicable)</a:t>
        </a:r>
      </a:p>
    </p188:txBody>
  </p188:cm>
  <p188:cm id="{3B54B13A-E4B9-4540-B79C-F8F02DEC7F63}" authorId="{9F3BB693-B69D-5948-8380-A16507084483}" created="2023-11-01T20:23:25.252">
    <ac:txMkLst xmlns:ac="http://schemas.microsoft.com/office/drawing/2013/main/command">
      <pc:docMk xmlns:pc="http://schemas.microsoft.com/office/powerpoint/2013/main/command"/>
      <pc:sldMk xmlns:pc="http://schemas.microsoft.com/office/powerpoint/2013/main/command" cId="1988147004" sldId="578"/>
      <ac:spMk id="3" creationId="{00000000-0000-0000-0000-000000000000}"/>
      <ac:txMk cp="462" len="10">
        <ac:context len="675" hash="964139293"/>
      </ac:txMk>
    </ac:txMkLst>
    <p188:pos x="2055962" y="2760452"/>
    <p188:txBody>
      <a:bodyPr/>
      <a:lstStyle/>
      <a:p>
        <a:r>
          <a:rPr lang="en-US"/>
          <a:t>Rental Car should not be listed in the retirement/Separation Briefings</a:t>
        </a:r>
      </a:p>
    </p188:txBody>
  </p188:cm>
</p188:cmLst>
</file>

<file path=ppt/comments/modernComment_244_FA5B9B4.xml><?xml version="1.0" encoding="utf-8"?>
<p188:cmLst xmlns:a="http://schemas.openxmlformats.org/drawingml/2006/main" xmlns:r="http://schemas.openxmlformats.org/officeDocument/2006/relationships" xmlns:p188="http://schemas.microsoft.com/office/powerpoint/2018/8/main">
  <p188:cm id="{4583CE4A-4C87-453E-A356-A450447F623A}" authorId="{9F3BB693-B69D-5948-8380-A16507084483}" created="2023-11-01T18:40:11.013">
    <ac:txMkLst xmlns:ac="http://schemas.microsoft.com/office/drawing/2013/main/command">
      <pc:docMk xmlns:pc="http://schemas.microsoft.com/office/powerpoint/2013/main/command"/>
      <pc:sldMk xmlns:pc="http://schemas.microsoft.com/office/powerpoint/2013/main/command" cId="262519220" sldId="580"/>
      <ac:spMk id="3" creationId="{D7B72BDC-7F82-514A-2468-E7D8D40A205C}"/>
      <ac:txMk cp="650">
        <ac:context len="652" hash="1989601052"/>
      </ac:txMk>
    </ac:txMkLst>
    <p188:pos x="2329132" y="4040037"/>
    <p188:txBody>
      <a:bodyPr/>
      <a:lstStyle/>
      <a:p>
        <a:r>
          <a:rPr lang="en-US"/>
          <a:t>Last bullet - remove "that is closer than the location on the transportation agreement originally bringing member to Germany)​" and replace with "He or she may be authorized travel and transportation allowances for travel to an alternate destination limited to the constructed cost for travel from the PDS OCONUS to the actual residence." JTR 054809B</a:t>
        </a:r>
      </a:p>
    </p188:txBody>
  </p188:cm>
</p188:cmLst>
</file>

<file path=ppt/comments/modernComment_246_B1807FE5.xml><?xml version="1.0" encoding="utf-8"?>
<p188:cmLst xmlns:a="http://schemas.openxmlformats.org/drawingml/2006/main" xmlns:r="http://schemas.openxmlformats.org/officeDocument/2006/relationships" xmlns:p188="http://schemas.microsoft.com/office/powerpoint/2018/8/main">
  <p188:cm id="{09DE3554-2BA8-4FBE-99CD-85D52EDBAA2D}" authorId="{9F3BB693-B69D-5948-8380-A16507084483}" created="2023-11-01T19:01:01.471">
    <ac:txMkLst xmlns:ac="http://schemas.microsoft.com/office/drawing/2013/main/command">
      <pc:docMk xmlns:pc="http://schemas.microsoft.com/office/powerpoint/2013/main/command"/>
      <pc:sldMk xmlns:pc="http://schemas.microsoft.com/office/powerpoint/2013/main/command" cId="2977988581" sldId="582"/>
      <ac:spMk id="3" creationId="{A5F3DA61-C045-9C8A-63B1-90654E48CF23}"/>
      <ac:txMk cp="656">
        <ac:context len="825" hash="3448512430"/>
      </ac:txMk>
    </ac:txMkLst>
    <p188:pos x="7620000" y="3522452"/>
    <p188:txBody>
      <a:bodyPr/>
      <a:lstStyle/>
      <a:p>
        <a:r>
          <a:rPr lang="en-US"/>
          <a:t>Remove highlighted bullet
Retired military that began civilian service in the OCONUS location are still considered as "Local Hire" 054908. Initial Agreement - Table 5-104(1)</a:t>
        </a:r>
      </a:p>
    </p188:txBody>
  </p188:cm>
</p188:cmLst>
</file>

<file path=ppt/comments/modernComment_249_2DEB92D9.xml><?xml version="1.0" encoding="utf-8"?>
<p188:cmLst xmlns:a="http://schemas.openxmlformats.org/drawingml/2006/main" xmlns:r="http://schemas.openxmlformats.org/officeDocument/2006/relationships" xmlns:p188="http://schemas.microsoft.com/office/powerpoint/2018/8/main">
  <p188:cm id="{68C19E03-6827-44D8-88FC-80724E7DAA28}" authorId="{9F3BB693-B69D-5948-8380-A16507084483}" created="2023-11-01T19:46:31.212">
    <pc:sldMkLst xmlns:pc="http://schemas.microsoft.com/office/powerpoint/2013/main/command">
      <pc:docMk/>
      <pc:sldMk cId="770413273" sldId="585"/>
    </pc:sldMkLst>
    <p188:txBody>
      <a:bodyPr/>
      <a:lstStyle/>
      <a:p>
        <a:r>
          <a:rPr lang="en-US"/>
          <a:t>Step 10 Include via USA Staffing at the end of HR Staffer on both bullets.</a:t>
        </a:r>
      </a:p>
    </p188:txBody>
  </p188:cm>
</p188:cmLst>
</file>

<file path=ppt/comments/modernComment_24B_9D58461C.xml><?xml version="1.0" encoding="utf-8"?>
<p188:cmLst xmlns:a="http://schemas.openxmlformats.org/drawingml/2006/main" xmlns:r="http://schemas.openxmlformats.org/officeDocument/2006/relationships" xmlns:p188="http://schemas.microsoft.com/office/powerpoint/2018/8/main">
  <p188:cm id="{6786E838-A807-4721-9934-87CE90D34417}" authorId="{9F3BB693-B69D-5948-8380-A16507084483}" created="2023-11-01T19:37:10.385">
    <ac:deMkLst xmlns:ac="http://schemas.microsoft.com/office/drawing/2013/main/command">
      <pc:docMk xmlns:pc="http://schemas.microsoft.com/office/powerpoint/2013/main/command"/>
      <pc:sldMk xmlns:pc="http://schemas.microsoft.com/office/powerpoint/2013/main/command" cId="2639808028" sldId="587"/>
      <ac:spMk id="3" creationId="{00000000-0000-0000-0000-000000000000}"/>
    </ac:deMkLst>
    <p188:txBody>
      <a:bodyPr/>
      <a:lstStyle/>
      <a:p>
        <a:r>
          <a:rPr lang="en-US"/>
          <a:t>Step 1, 2nd bullet - remove "and Transportation Agreement (DD Form 1617 or DD Form 1618)​"
Step 2 - remove &amp; Transportation Agreement (DD Form 1617 or DD Form 1618)​</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30" tIns="45716" rIns="91430" bIns="45716"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6725"/>
          </a:xfrm>
          <a:prstGeom prst="rect">
            <a:avLst/>
          </a:prstGeom>
        </p:spPr>
        <p:txBody>
          <a:bodyPr vert="horz" lIns="91430" tIns="45716" rIns="91430" bIns="45716" rtlCol="0"/>
          <a:lstStyle>
            <a:lvl1pPr algn="r">
              <a:defRPr sz="1200"/>
            </a:lvl1pPr>
          </a:lstStyle>
          <a:p>
            <a:fld id="{79DA5ED4-EB0C-4B4E-8C51-94A27C68E340}" type="datetimeFigureOut">
              <a:rPr lang="en-US" smtClean="0"/>
              <a:t>3/26/2026</a:t>
            </a:fld>
            <a:endParaRPr lang="en-US"/>
          </a:p>
        </p:txBody>
      </p:sp>
      <p:sp>
        <p:nvSpPr>
          <p:cNvPr id="4" name="Footer Placeholder 3"/>
          <p:cNvSpPr>
            <a:spLocks noGrp="1"/>
          </p:cNvSpPr>
          <p:nvPr>
            <p:ph type="ftr" sz="quarter" idx="2"/>
          </p:nvPr>
        </p:nvSpPr>
        <p:spPr>
          <a:xfrm>
            <a:off x="1" y="8829676"/>
            <a:ext cx="3038475" cy="466725"/>
          </a:xfrm>
          <a:prstGeom prst="rect">
            <a:avLst/>
          </a:prstGeom>
        </p:spPr>
        <p:txBody>
          <a:bodyPr vert="horz" lIns="91430" tIns="45716" rIns="91430" bIns="45716"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6"/>
            <a:ext cx="3038475" cy="466725"/>
          </a:xfrm>
          <a:prstGeom prst="rect">
            <a:avLst/>
          </a:prstGeom>
        </p:spPr>
        <p:txBody>
          <a:bodyPr vert="horz" lIns="91430" tIns="45716" rIns="91430" bIns="45716" rtlCol="0" anchor="b"/>
          <a:lstStyle>
            <a:lvl1pPr algn="r">
              <a:defRPr sz="1200"/>
            </a:lvl1pPr>
          </a:lstStyle>
          <a:p>
            <a:fld id="{EDA3CF76-CE61-4772-8BA7-874DA28C06CD}" type="slidenum">
              <a:rPr lang="en-US" smtClean="0"/>
              <a:t>‹#›</a:t>
            </a:fld>
            <a:endParaRPr lang="en-US"/>
          </a:p>
        </p:txBody>
      </p:sp>
    </p:spTree>
    <p:extLst>
      <p:ext uri="{BB962C8B-B14F-4D97-AF65-F5344CB8AC3E}">
        <p14:creationId xmlns:p14="http://schemas.microsoft.com/office/powerpoint/2010/main" val="34758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896" tIns="46948" rIns="93896" bIns="46948" rtlCol="0"/>
          <a:lstStyle>
            <a:lvl1pPr algn="l">
              <a:defRPr sz="1200"/>
            </a:lvl1pPr>
          </a:lstStyle>
          <a:p>
            <a:endParaRPr lang="en-US"/>
          </a:p>
        </p:txBody>
      </p:sp>
      <p:sp>
        <p:nvSpPr>
          <p:cNvPr id="3" name="Date Placeholder 2"/>
          <p:cNvSpPr>
            <a:spLocks noGrp="1"/>
          </p:cNvSpPr>
          <p:nvPr>
            <p:ph type="dt" idx="1"/>
          </p:nvPr>
        </p:nvSpPr>
        <p:spPr>
          <a:xfrm>
            <a:off x="3970940" y="0"/>
            <a:ext cx="3037840" cy="464820"/>
          </a:xfrm>
          <a:prstGeom prst="rect">
            <a:avLst/>
          </a:prstGeom>
        </p:spPr>
        <p:txBody>
          <a:bodyPr vert="horz" lIns="93896" tIns="46948" rIns="93896" bIns="46948" rtlCol="0"/>
          <a:lstStyle>
            <a:lvl1pPr algn="r">
              <a:defRPr sz="1200"/>
            </a:lvl1pPr>
          </a:lstStyle>
          <a:p>
            <a:fld id="{48D4C88B-B199-4F70-A6AF-3918D986A20D}" type="datetimeFigureOut">
              <a:rPr lang="en-US" smtClean="0"/>
              <a:t>3/26/2026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896" tIns="46948" rIns="93896" bIns="46948"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896" tIns="46948" rIns="93896" bIns="4694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8"/>
            <a:ext cx="3037840" cy="464820"/>
          </a:xfrm>
          <a:prstGeom prst="rect">
            <a:avLst/>
          </a:prstGeom>
        </p:spPr>
        <p:txBody>
          <a:bodyPr vert="horz" lIns="93896" tIns="46948" rIns="93896" bIns="46948"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68"/>
            <a:ext cx="3037840" cy="464820"/>
          </a:xfrm>
          <a:prstGeom prst="rect">
            <a:avLst/>
          </a:prstGeom>
        </p:spPr>
        <p:txBody>
          <a:bodyPr vert="horz" lIns="93896" tIns="46948" rIns="93896" bIns="46948" rtlCol="0" anchor="b"/>
          <a:lstStyle>
            <a:lvl1pPr algn="r">
              <a:defRPr sz="1200"/>
            </a:lvl1pPr>
          </a:lstStyle>
          <a:p>
            <a:fld id="{231E98F9-45F7-4364-8D04-E6ED2AEB5B67}" type="slidenum">
              <a:rPr lang="en-US" smtClean="0"/>
              <a:t>‹#›</a:t>
            </a:fld>
            <a:endParaRPr lang="en-US"/>
          </a:p>
        </p:txBody>
      </p:sp>
    </p:spTree>
    <p:extLst>
      <p:ext uri="{BB962C8B-B14F-4D97-AF65-F5344CB8AC3E}">
        <p14:creationId xmlns:p14="http://schemas.microsoft.com/office/powerpoint/2010/main" val="3805571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E3FB7272-D954-4397-B612-A34B18275158}" type="slidenum">
              <a:rPr lang="en-US" smtClean="0">
                <a:solidFill>
                  <a:srgbClr val="000000"/>
                </a:solidFill>
                <a:latin typeface="Arial" pitchFamily="34" charset="0"/>
              </a:rPr>
              <a:pPr/>
              <a:t>1</a:t>
            </a:fld>
            <a:endParaRPr lang="en-US">
              <a:solidFill>
                <a:srgbClr val="000000"/>
              </a:solidFill>
              <a:latin typeface="Arial" pitchFamily="34" charset="0"/>
            </a:endParaRPr>
          </a:p>
        </p:txBody>
      </p:sp>
      <p:sp>
        <p:nvSpPr>
          <p:cNvPr id="40963" name="Rectangle 2"/>
          <p:cNvSpPr>
            <a:spLocks noGrp="1" noRot="1" noChangeAspect="1" noChangeArrowheads="1" noTextEdit="1"/>
          </p:cNvSpPr>
          <p:nvPr>
            <p:ph type="sldImg"/>
          </p:nvPr>
        </p:nvSpPr>
        <p:spPr>
          <a:xfrm>
            <a:off x="404813" y="695325"/>
            <a:ext cx="6188075" cy="3481388"/>
          </a:xfrm>
          <a:ln/>
        </p:spPr>
      </p:sp>
      <p:sp>
        <p:nvSpPr>
          <p:cNvPr id="40964" name="Rectangle 3"/>
          <p:cNvSpPr>
            <a:spLocks noGrp="1" noChangeArrowheads="1"/>
          </p:cNvSpPr>
          <p:nvPr>
            <p:ph type="body" idx="1"/>
          </p:nvPr>
        </p:nvSpPr>
        <p:spPr>
          <a:xfrm>
            <a:off x="405665" y="4410402"/>
            <a:ext cx="6186393" cy="4177356"/>
          </a:xfrm>
          <a:noFill/>
          <a:ln/>
        </p:spPr>
        <p:txBody>
          <a:bodyPr/>
          <a:lstStyle/>
          <a:p>
            <a:endParaRPr lang="ru-RU"/>
          </a:p>
        </p:txBody>
      </p:sp>
    </p:spTree>
    <p:extLst>
      <p:ext uri="{BB962C8B-B14F-4D97-AF65-F5344CB8AC3E}">
        <p14:creationId xmlns:p14="http://schemas.microsoft.com/office/powerpoint/2010/main" val="3146099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2</a:t>
            </a:fld>
            <a:endParaRPr lang="en-US"/>
          </a:p>
        </p:txBody>
      </p:sp>
    </p:spTree>
    <p:extLst>
      <p:ext uri="{BB962C8B-B14F-4D97-AF65-F5344CB8AC3E}">
        <p14:creationId xmlns:p14="http://schemas.microsoft.com/office/powerpoint/2010/main" val="948990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5</a:t>
            </a:fld>
            <a:endParaRPr lang="en-US"/>
          </a:p>
        </p:txBody>
      </p:sp>
    </p:spTree>
    <p:extLst>
      <p:ext uri="{BB962C8B-B14F-4D97-AF65-F5344CB8AC3E}">
        <p14:creationId xmlns:p14="http://schemas.microsoft.com/office/powerpoint/2010/main" val="825947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6</a:t>
            </a:fld>
            <a:endParaRPr lang="en-US"/>
          </a:p>
        </p:txBody>
      </p:sp>
    </p:spTree>
    <p:extLst>
      <p:ext uri="{BB962C8B-B14F-4D97-AF65-F5344CB8AC3E}">
        <p14:creationId xmlns:p14="http://schemas.microsoft.com/office/powerpoint/2010/main" val="14753053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7</a:t>
            </a:fld>
            <a:endParaRPr lang="en-US"/>
          </a:p>
        </p:txBody>
      </p:sp>
    </p:spTree>
    <p:extLst>
      <p:ext uri="{BB962C8B-B14F-4D97-AF65-F5344CB8AC3E}">
        <p14:creationId xmlns:p14="http://schemas.microsoft.com/office/powerpoint/2010/main" val="392057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17</a:t>
            </a:fld>
            <a:endParaRPr lang="en-US"/>
          </a:p>
        </p:txBody>
      </p:sp>
    </p:spTree>
    <p:extLst>
      <p:ext uri="{BB962C8B-B14F-4D97-AF65-F5344CB8AC3E}">
        <p14:creationId xmlns:p14="http://schemas.microsoft.com/office/powerpoint/2010/main" val="17251128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19</a:t>
            </a:fld>
            <a:endParaRPr lang="en-US"/>
          </a:p>
        </p:txBody>
      </p:sp>
    </p:spTree>
    <p:extLst>
      <p:ext uri="{BB962C8B-B14F-4D97-AF65-F5344CB8AC3E}">
        <p14:creationId xmlns:p14="http://schemas.microsoft.com/office/powerpoint/2010/main" val="2974016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20</a:t>
            </a:fld>
            <a:endParaRPr lang="en-US"/>
          </a:p>
        </p:txBody>
      </p:sp>
    </p:spTree>
    <p:extLst>
      <p:ext uri="{BB962C8B-B14F-4D97-AF65-F5344CB8AC3E}">
        <p14:creationId xmlns:p14="http://schemas.microsoft.com/office/powerpoint/2010/main" val="24359611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176" indent="-171176">
              <a:buFontTx/>
              <a:buChar char="-"/>
            </a:pPr>
            <a:endParaRPr lang="en-US"/>
          </a:p>
        </p:txBody>
      </p:sp>
      <p:sp>
        <p:nvSpPr>
          <p:cNvPr id="4" name="Slide Number Placeholder 3"/>
          <p:cNvSpPr>
            <a:spLocks noGrp="1"/>
          </p:cNvSpPr>
          <p:nvPr>
            <p:ph type="sldNum" sz="quarter" idx="10"/>
          </p:nvPr>
        </p:nvSpPr>
        <p:spPr/>
        <p:txBody>
          <a:bodyPr/>
          <a:lstStyle/>
          <a:p>
            <a:fld id="{231E98F9-45F7-4364-8D04-E6ED2AEB5B67}" type="slidenum">
              <a:rPr lang="en-US" smtClean="0"/>
              <a:t>25</a:t>
            </a:fld>
            <a:endParaRPr lang="en-US"/>
          </a:p>
        </p:txBody>
      </p:sp>
    </p:spTree>
    <p:extLst>
      <p:ext uri="{BB962C8B-B14F-4D97-AF65-F5344CB8AC3E}">
        <p14:creationId xmlns:p14="http://schemas.microsoft.com/office/powerpoint/2010/main" val="8161330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Line 2"/>
          <p:cNvSpPr>
            <a:spLocks noChangeShapeType="1"/>
          </p:cNvSpPr>
          <p:nvPr/>
        </p:nvSpPr>
        <p:spPr bwMode="auto">
          <a:xfrm>
            <a:off x="508000" y="64516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5" name="Line 5"/>
          <p:cNvSpPr>
            <a:spLocks noChangeShapeType="1"/>
          </p:cNvSpPr>
          <p:nvPr/>
        </p:nvSpPr>
        <p:spPr bwMode="auto">
          <a:xfrm>
            <a:off x="508000" y="12319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6" name="Text Box 14"/>
          <p:cNvSpPr txBox="1">
            <a:spLocks noChangeArrowheads="1"/>
          </p:cNvSpPr>
          <p:nvPr/>
        </p:nvSpPr>
        <p:spPr bwMode="auto">
          <a:xfrm>
            <a:off x="2454688" y="500067"/>
            <a:ext cx="74689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defRPr/>
            </a:pPr>
            <a:r>
              <a:rPr lang="en-US" altLang="en-US" sz="3600" b="1" i="1">
                <a:solidFill>
                  <a:srgbClr val="000000"/>
                </a:solidFill>
              </a:rPr>
              <a:t>The Air Force’s Personnel Center</a:t>
            </a:r>
          </a:p>
        </p:txBody>
      </p:sp>
      <p:sp>
        <p:nvSpPr>
          <p:cNvPr id="50191" name="Rectangle 15"/>
          <p:cNvSpPr>
            <a:spLocks noGrp="1" noChangeArrowheads="1"/>
          </p:cNvSpPr>
          <p:nvPr>
            <p:ph type="ctrTitle"/>
          </p:nvPr>
        </p:nvSpPr>
        <p:spPr>
          <a:xfrm>
            <a:off x="368303" y="1962150"/>
            <a:ext cx="11315700" cy="1600200"/>
          </a:xfrm>
        </p:spPr>
        <p:txBody>
          <a:bodyPr/>
          <a:lstStyle>
            <a:lvl1pPr>
              <a:defRPr sz="4400" i="0"/>
            </a:lvl1pPr>
          </a:lstStyle>
          <a:p>
            <a:r>
              <a:rPr lang="en-US"/>
              <a:t>Click to edit Master title style</a:t>
            </a:r>
          </a:p>
        </p:txBody>
      </p:sp>
      <p:sp>
        <p:nvSpPr>
          <p:cNvPr id="7" name="Rectangle 6"/>
          <p:cNvSpPr>
            <a:spLocks noGrp="1" noChangeArrowheads="1"/>
          </p:cNvSpPr>
          <p:nvPr>
            <p:ph type="dt" sz="half" idx="10"/>
          </p:nvPr>
        </p:nvSpPr>
        <p:spPr/>
        <p:txBody>
          <a:bodyPr/>
          <a:lstStyle>
            <a:lvl1pPr>
              <a:defRPr/>
            </a:lvl1pPr>
          </a:lstStyle>
          <a:p>
            <a:pPr>
              <a:defRPr/>
            </a:pPr>
            <a:r>
              <a:rPr lang="en-US"/>
              <a:t>As of: </a:t>
            </a:r>
          </a:p>
        </p:txBody>
      </p:sp>
      <p:pic>
        <p:nvPicPr>
          <p:cNvPr id="12" name="Picture 33" descr="USAF_BLUE_CHROME_WINGS"/>
          <p:cNvPicPr>
            <a:picLocks noChangeAspect="1" noChangeArrowheads="1"/>
          </p:cNvPicPr>
          <p:nvPr userDrawn="1"/>
        </p:nvPicPr>
        <p:blipFill>
          <a:blip r:embed="rId2" cstate="print"/>
          <a:srcRect/>
          <a:stretch>
            <a:fillRect/>
          </a:stretch>
        </p:blipFill>
        <p:spPr bwMode="auto">
          <a:xfrm>
            <a:off x="762000" y="3657600"/>
            <a:ext cx="2854325" cy="2657475"/>
          </a:xfrm>
          <a:prstGeom prst="rect">
            <a:avLst/>
          </a:prstGeom>
          <a:noFill/>
          <a:ln w="9525">
            <a:noFill/>
            <a:miter lim="800000"/>
            <a:headEnd/>
            <a:tailEnd/>
          </a:ln>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377684" y="2864344"/>
            <a:ext cx="1622955" cy="1631456"/>
          </a:xfrm>
          <a:prstGeom prst="rect">
            <a:avLst/>
          </a:prstGeom>
          <a:effectLst>
            <a:glow rad="431800">
              <a:srgbClr val="FFFFFF">
                <a:alpha val="72000"/>
              </a:srgbClr>
            </a:glow>
          </a:effectLst>
        </p:spPr>
      </p:pic>
    </p:spTree>
    <p:extLst>
      <p:ext uri="{BB962C8B-B14F-4D97-AF65-F5344CB8AC3E}">
        <p14:creationId xmlns:p14="http://schemas.microsoft.com/office/powerpoint/2010/main" val="1939584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504950"/>
            <a:ext cx="11286067" cy="474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27"/>
          <p:cNvSpPr>
            <a:spLocks noGrp="1" noChangeArrowheads="1"/>
          </p:cNvSpPr>
          <p:nvPr>
            <p:ph type="dt" sz="half" idx="10"/>
          </p:nvPr>
        </p:nvSpPr>
        <p:spPr>
          <a:ln/>
        </p:spPr>
        <p:txBody>
          <a:bodyPr/>
          <a:lstStyle>
            <a:lvl1pPr>
              <a:defRPr/>
            </a:lvl1pPr>
          </a:lstStyle>
          <a:p>
            <a:pPr>
              <a:defRPr/>
            </a:pPr>
            <a:r>
              <a:rPr lang="en-US"/>
              <a:t>As of: </a:t>
            </a:r>
          </a:p>
        </p:txBody>
      </p:sp>
      <p:sp>
        <p:nvSpPr>
          <p:cNvPr id="5" name="Rectangle 1028"/>
          <p:cNvSpPr>
            <a:spLocks noGrp="1" noChangeArrowheads="1"/>
          </p:cNvSpPr>
          <p:nvPr>
            <p:ph type="sldNum" sz="quarter" idx="11"/>
          </p:nvPr>
        </p:nvSpPr>
        <p:spPr>
          <a:ln/>
        </p:spPr>
        <p:txBody>
          <a:bodyPr/>
          <a:lstStyle>
            <a:lvl1pPr>
              <a:defRPr/>
            </a:lvl1pPr>
          </a:lstStyle>
          <a:p>
            <a:pPr>
              <a:defRPr/>
            </a:pPr>
            <a:fld id="{8742E453-760C-45C9-8C05-6ED692EDA49B}" type="slidenum">
              <a:rPr lang="en-US" smtClean="0"/>
              <a:pPr>
                <a:defRPr/>
              </a:pPr>
              <a:t>‹#›</a:t>
            </a:fld>
            <a:endParaRPr lang="en-US">
              <a:solidFill>
                <a:srgbClr val="808080"/>
              </a:solidFill>
            </a:endParaRPr>
          </a:p>
        </p:txBody>
      </p:sp>
    </p:spTree>
    <p:extLst>
      <p:ext uri="{BB962C8B-B14F-4D97-AF65-F5344CB8AC3E}">
        <p14:creationId xmlns:p14="http://schemas.microsoft.com/office/powerpoint/2010/main" val="514386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r>
              <a:rPr lang="en-US"/>
              <a:t>As of: </a:t>
            </a:r>
          </a:p>
        </p:txBody>
      </p:sp>
      <p:sp>
        <p:nvSpPr>
          <p:cNvPr id="4" name="Slide Number Placeholder 3"/>
          <p:cNvSpPr>
            <a:spLocks noGrp="1"/>
          </p:cNvSpPr>
          <p:nvPr>
            <p:ph type="sldNum" sz="quarter" idx="11"/>
          </p:nvPr>
        </p:nvSpPr>
        <p:spPr/>
        <p:txBody>
          <a:bodyPr/>
          <a:lstStyle/>
          <a:p>
            <a:pPr>
              <a:defRPr/>
            </a:pPr>
            <a:fld id="{F4524FF1-59DA-4E30-B21E-DD2136E2174F}" type="slidenum">
              <a:rPr lang="en-US" smtClean="0"/>
              <a:pPr>
                <a:defRPr/>
              </a:pPr>
              <a:t>‹#›</a:t>
            </a:fld>
            <a:endParaRPr lang="en-US"/>
          </a:p>
        </p:txBody>
      </p:sp>
      <p:sp>
        <p:nvSpPr>
          <p:cNvPr id="5" name="Line 2"/>
          <p:cNvSpPr>
            <a:spLocks noChangeShapeType="1"/>
          </p:cNvSpPr>
          <p:nvPr userDrawn="1"/>
        </p:nvSpPr>
        <p:spPr bwMode="auto">
          <a:xfrm>
            <a:off x="508000" y="64516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6" name="Line 5"/>
          <p:cNvSpPr>
            <a:spLocks noChangeShapeType="1"/>
          </p:cNvSpPr>
          <p:nvPr userDrawn="1"/>
        </p:nvSpPr>
        <p:spPr bwMode="auto">
          <a:xfrm>
            <a:off x="508000" y="12319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7" name="Text Box 14"/>
          <p:cNvSpPr txBox="1">
            <a:spLocks noChangeArrowheads="1"/>
          </p:cNvSpPr>
          <p:nvPr userDrawn="1"/>
        </p:nvSpPr>
        <p:spPr bwMode="auto">
          <a:xfrm>
            <a:off x="2454688" y="500067"/>
            <a:ext cx="74689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defRPr/>
            </a:pPr>
            <a:r>
              <a:rPr lang="en-US" altLang="en-US" sz="3600" b="1" i="1">
                <a:solidFill>
                  <a:srgbClr val="000000"/>
                </a:solidFill>
              </a:rPr>
              <a:t>The Air Force’s Personnel Center</a:t>
            </a:r>
          </a:p>
        </p:txBody>
      </p:sp>
      <p:sp>
        <p:nvSpPr>
          <p:cNvPr id="8" name="Text Box 1029"/>
          <p:cNvSpPr txBox="1">
            <a:spLocks noChangeArrowheads="1"/>
          </p:cNvSpPr>
          <p:nvPr userDrawn="1"/>
        </p:nvSpPr>
        <p:spPr bwMode="auto">
          <a:xfrm>
            <a:off x="1727200" y="6491289"/>
            <a:ext cx="873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spcBef>
                <a:spcPct val="50000"/>
              </a:spcBef>
              <a:defRPr/>
            </a:pPr>
            <a:r>
              <a:rPr lang="en-US" altLang="en-US" sz="1800" b="1" i="1">
                <a:solidFill>
                  <a:srgbClr val="000000"/>
                </a:solidFill>
                <a:latin typeface="+mj-lt"/>
              </a:rPr>
              <a:t>Agile, Innovative,</a:t>
            </a:r>
            <a:r>
              <a:rPr lang="en-US" altLang="en-US" sz="1800" b="1" i="1" baseline="0">
                <a:solidFill>
                  <a:srgbClr val="000000"/>
                </a:solidFill>
                <a:latin typeface="+mj-lt"/>
              </a:rPr>
              <a:t> and Responsive…Fueling the Fight!</a:t>
            </a:r>
            <a:endParaRPr lang="en-US" altLang="en-US" sz="1800" b="1" i="1">
              <a:solidFill>
                <a:srgbClr val="000000"/>
              </a:solidFill>
              <a:latin typeface="+mj-lt"/>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84320" y="1965960"/>
            <a:ext cx="4039009" cy="3940674"/>
          </a:xfrm>
          <a:prstGeom prst="rect">
            <a:avLst/>
          </a:prstGeom>
        </p:spPr>
      </p:pic>
    </p:spTree>
    <p:extLst>
      <p:ext uri="{BB962C8B-B14F-4D97-AF65-F5344CB8AC3E}">
        <p14:creationId xmlns:p14="http://schemas.microsoft.com/office/powerpoint/2010/main" val="36664401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9155" name="Rectangle 1027"/>
          <p:cNvSpPr>
            <a:spLocks noGrp="1" noChangeArrowheads="1"/>
          </p:cNvSpPr>
          <p:nvPr>
            <p:ph type="dt" sz="half" idx="2"/>
          </p:nvPr>
        </p:nvSpPr>
        <p:spPr bwMode="auto">
          <a:xfrm>
            <a:off x="0" y="6524625"/>
            <a:ext cx="162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000">
                <a:solidFill>
                  <a:srgbClr val="969696"/>
                </a:solidFill>
              </a:defRPr>
            </a:lvl1pPr>
          </a:lstStyle>
          <a:p>
            <a:pPr>
              <a:defRPr/>
            </a:pPr>
            <a:r>
              <a:rPr lang="en-US"/>
              <a:t>As of: </a:t>
            </a:r>
          </a:p>
        </p:txBody>
      </p:sp>
      <p:sp>
        <p:nvSpPr>
          <p:cNvPr id="49156" name="Rectangle 1028"/>
          <p:cNvSpPr>
            <a:spLocks noGrp="1" noChangeArrowheads="1"/>
          </p:cNvSpPr>
          <p:nvPr>
            <p:ph type="sldNum" sz="quarter" idx="4"/>
          </p:nvPr>
        </p:nvSpPr>
        <p:spPr bwMode="auto">
          <a:xfrm>
            <a:off x="10651067" y="6524625"/>
            <a:ext cx="1524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800" b="1" i="1">
                <a:solidFill>
                  <a:schemeClr val="tx1"/>
                </a:solidFill>
              </a:defRPr>
            </a:lvl1pPr>
          </a:lstStyle>
          <a:p>
            <a:pPr>
              <a:defRPr/>
            </a:pPr>
            <a:fld id="{F4524FF1-59DA-4E30-B21E-DD2136E2174F}" type="slidenum">
              <a:rPr lang="en-US" smtClean="0"/>
              <a:pPr>
                <a:defRPr/>
              </a:pPr>
              <a:t>‹#›</a:t>
            </a:fld>
            <a:endParaRPr lang="en-US"/>
          </a:p>
        </p:txBody>
      </p:sp>
      <p:sp>
        <p:nvSpPr>
          <p:cNvPr id="1029" name="Rectangle 1030"/>
          <p:cNvSpPr>
            <a:spLocks noGrp="1" noChangeArrowheads="1"/>
          </p:cNvSpPr>
          <p:nvPr>
            <p:ph type="title"/>
          </p:nvPr>
        </p:nvSpPr>
        <p:spPr bwMode="auto">
          <a:xfrm>
            <a:off x="2218267" y="76200"/>
            <a:ext cx="9525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30" name="Line 1035"/>
          <p:cNvSpPr>
            <a:spLocks noChangeShapeType="1"/>
          </p:cNvSpPr>
          <p:nvPr/>
        </p:nvSpPr>
        <p:spPr bwMode="auto">
          <a:xfrm>
            <a:off x="508000" y="64516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1031" name="Line 1036"/>
          <p:cNvSpPr>
            <a:spLocks noChangeShapeType="1"/>
          </p:cNvSpPr>
          <p:nvPr/>
        </p:nvSpPr>
        <p:spPr bwMode="auto">
          <a:xfrm>
            <a:off x="508000" y="12319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1032" name="Rectangle 1040"/>
          <p:cNvSpPr>
            <a:spLocks noGrp="1" noChangeArrowheads="1"/>
          </p:cNvSpPr>
          <p:nvPr>
            <p:ph type="body" idx="1"/>
          </p:nvPr>
        </p:nvSpPr>
        <p:spPr bwMode="auto">
          <a:xfrm>
            <a:off x="368303" y="1504950"/>
            <a:ext cx="11197167"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0"/>
            <a:r>
              <a:rPr lang="en-US" altLang="en-US"/>
              <a:t>2nd Bullet</a:t>
            </a:r>
          </a:p>
        </p:txBody>
      </p:sp>
      <p:pic>
        <p:nvPicPr>
          <p:cNvPr id="11" name="Picture 10"/>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a:xfrm>
            <a:off x="638866" y="90489"/>
            <a:ext cx="1113734" cy="1119568"/>
          </a:xfrm>
          <a:prstGeom prst="rect">
            <a:avLst/>
          </a:prstGeom>
          <a:effectLst/>
        </p:spPr>
      </p:pic>
    </p:spTree>
    <p:extLst>
      <p:ext uri="{BB962C8B-B14F-4D97-AF65-F5344CB8AC3E}">
        <p14:creationId xmlns:p14="http://schemas.microsoft.com/office/powerpoint/2010/main" val="1480826731"/>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Lst>
  <p:hf hdr="0" ftr="0" dt="0"/>
  <p:txStyles>
    <p:titleStyle>
      <a:lvl1pPr algn="r" rtl="0" eaLnBrk="0" fontAlgn="base" hangingPunct="0">
        <a:spcBef>
          <a:spcPct val="0"/>
        </a:spcBef>
        <a:spcAft>
          <a:spcPct val="0"/>
        </a:spcAft>
        <a:defRPr sz="3600" b="1" i="1">
          <a:solidFill>
            <a:srgbClr val="151C77"/>
          </a:solidFill>
          <a:latin typeface="+mj-lt"/>
          <a:ea typeface="+mj-ea"/>
          <a:cs typeface="+mj-cs"/>
        </a:defRPr>
      </a:lvl1pPr>
      <a:lvl2pPr algn="r" rtl="0" eaLnBrk="0" fontAlgn="base" hangingPunct="0">
        <a:spcBef>
          <a:spcPct val="0"/>
        </a:spcBef>
        <a:spcAft>
          <a:spcPct val="0"/>
        </a:spcAft>
        <a:defRPr sz="3600" b="1" i="1">
          <a:solidFill>
            <a:srgbClr val="151C77"/>
          </a:solidFill>
          <a:latin typeface="Arial" charset="0"/>
        </a:defRPr>
      </a:lvl2pPr>
      <a:lvl3pPr algn="r" rtl="0" eaLnBrk="0" fontAlgn="base" hangingPunct="0">
        <a:spcBef>
          <a:spcPct val="0"/>
        </a:spcBef>
        <a:spcAft>
          <a:spcPct val="0"/>
        </a:spcAft>
        <a:defRPr sz="3600" b="1" i="1">
          <a:solidFill>
            <a:srgbClr val="151C77"/>
          </a:solidFill>
          <a:latin typeface="Arial" charset="0"/>
        </a:defRPr>
      </a:lvl3pPr>
      <a:lvl4pPr algn="r" rtl="0" eaLnBrk="0" fontAlgn="base" hangingPunct="0">
        <a:spcBef>
          <a:spcPct val="0"/>
        </a:spcBef>
        <a:spcAft>
          <a:spcPct val="0"/>
        </a:spcAft>
        <a:defRPr sz="3600" b="1" i="1">
          <a:solidFill>
            <a:srgbClr val="151C77"/>
          </a:solidFill>
          <a:latin typeface="Arial" charset="0"/>
        </a:defRPr>
      </a:lvl4pPr>
      <a:lvl5pPr algn="r" rtl="0" eaLnBrk="0" fontAlgn="base" hangingPunct="0">
        <a:spcBef>
          <a:spcPct val="0"/>
        </a:spcBef>
        <a:spcAft>
          <a:spcPct val="0"/>
        </a:spcAft>
        <a:defRPr sz="3600" b="1" i="1">
          <a:solidFill>
            <a:srgbClr val="151C77"/>
          </a:solidFill>
          <a:latin typeface="Arial" charset="0"/>
        </a:defRPr>
      </a:lvl5pPr>
      <a:lvl6pPr marL="457189" algn="r" rtl="0" eaLnBrk="1" fontAlgn="base" hangingPunct="1">
        <a:spcBef>
          <a:spcPct val="0"/>
        </a:spcBef>
        <a:spcAft>
          <a:spcPct val="0"/>
        </a:spcAft>
        <a:defRPr sz="3600" b="1" i="1">
          <a:solidFill>
            <a:srgbClr val="151C77"/>
          </a:solidFill>
          <a:latin typeface="Arial" charset="0"/>
        </a:defRPr>
      </a:lvl6pPr>
      <a:lvl7pPr marL="914377" algn="r" rtl="0" eaLnBrk="1" fontAlgn="base" hangingPunct="1">
        <a:spcBef>
          <a:spcPct val="0"/>
        </a:spcBef>
        <a:spcAft>
          <a:spcPct val="0"/>
        </a:spcAft>
        <a:defRPr sz="3600" b="1" i="1">
          <a:solidFill>
            <a:srgbClr val="151C77"/>
          </a:solidFill>
          <a:latin typeface="Arial" charset="0"/>
        </a:defRPr>
      </a:lvl7pPr>
      <a:lvl8pPr marL="1371566" algn="r" rtl="0" eaLnBrk="1" fontAlgn="base" hangingPunct="1">
        <a:spcBef>
          <a:spcPct val="0"/>
        </a:spcBef>
        <a:spcAft>
          <a:spcPct val="0"/>
        </a:spcAft>
        <a:defRPr sz="3600" b="1" i="1">
          <a:solidFill>
            <a:srgbClr val="151C77"/>
          </a:solidFill>
          <a:latin typeface="Arial" charset="0"/>
        </a:defRPr>
      </a:lvl8pPr>
      <a:lvl9pPr marL="1828754" algn="r" rtl="0" eaLnBrk="1" fontAlgn="base" hangingPunct="1">
        <a:spcBef>
          <a:spcPct val="0"/>
        </a:spcBef>
        <a:spcAft>
          <a:spcPct val="0"/>
        </a:spcAft>
        <a:defRPr sz="3600" b="1" i="1">
          <a:solidFill>
            <a:srgbClr val="151C77"/>
          </a:solidFill>
          <a:latin typeface="Arial" charset="0"/>
        </a:defRPr>
      </a:lvl9pPr>
    </p:titleStyle>
    <p:bodyStyle>
      <a:lvl1pPr marL="284163" indent="-284163" algn="l" rtl="0" eaLnBrk="0" fontAlgn="base" hangingPunct="0">
        <a:spcBef>
          <a:spcPct val="50000"/>
        </a:spcBef>
        <a:spcAft>
          <a:spcPct val="0"/>
        </a:spcAft>
        <a:buClr>
          <a:srgbClr val="151C77"/>
        </a:buClr>
        <a:buSzPct val="80000"/>
        <a:buFont typeface="Wingdings" pitchFamily="2" charset="2"/>
        <a:buChar char="n"/>
        <a:defRPr sz="2000" b="1">
          <a:solidFill>
            <a:schemeClr val="tx1"/>
          </a:solidFill>
          <a:latin typeface="+mn-lt"/>
          <a:ea typeface="+mn-ea"/>
          <a:cs typeface="+mn-cs"/>
        </a:defRPr>
      </a:lvl1pPr>
      <a:lvl2pPr marL="688957" indent="-282568"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2pPr>
      <a:lvl3pPr marL="1027088" indent="-223833"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3pPr>
      <a:lvl4pPr marL="1600160" indent="-228594"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4pPr>
      <a:lvl5pPr marL="2057349" indent="-228594"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537"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726"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8914"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103"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microsoft.com/office/2018/10/relationships/comments" Target="../comments/modernComment_242_7680B73C.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myfss.us.af.mil/USAFCommunity/s/knowledge-detail?pid=kA0t0000000LHJiCAO" TargetMode="External"/><Relationship Id="rId2" Type="http://schemas.openxmlformats.org/officeDocument/2006/relationships/hyperlink" Target="https://myfss.us.af.mil/USAFCommunity/s/knowledge-detail?pid=kA0t0000000LHJsCAO"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myfss.us.af.mil/USAFCommunity/s/knowledge-detail?pid=kA0t0000000LHJwCAO"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myfss.us.af.mil/USAFCommunity/s/"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defensetravel.dod.mil/Docs/perdiem/JTR.pdf" TargetMode="External"/><Relationship Id="rId7" Type="http://schemas.openxmlformats.org/officeDocument/2006/relationships/hyperlink" Target="https://static.e-publishing.af.mil/production/1/af_a1/publication/dafman36-142/dafman36-142.pdf" TargetMode="External"/><Relationship Id="rId2" Type="http://schemas.openxmlformats.org/officeDocument/2006/relationships/hyperlink" Target="https://www.afpc.af.mil/Civilian-Career-Management/Civilian-PCS/" TargetMode="External"/><Relationship Id="rId1" Type="http://schemas.openxmlformats.org/officeDocument/2006/relationships/slideLayout" Target="../slideLayouts/slideLayout2.xml"/><Relationship Id="rId6" Type="http://schemas.openxmlformats.org/officeDocument/2006/relationships/hyperlink" Target="https://aoprals.state.gov/" TargetMode="External"/><Relationship Id="rId5" Type="http://schemas.openxmlformats.org/officeDocument/2006/relationships/hyperlink" Target="https://www.dfas.mil/CivilianEmployees/Civilian-Permanent-Change-of-Station-PCS/" TargetMode="External"/><Relationship Id="rId4" Type="http://schemas.openxmlformats.org/officeDocument/2006/relationships/hyperlink" Target="https://www.militaryonesource.mil/moving-pcs/"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microsoft.com/office/2018/10/relationships/comments" Target="../comments/modernComment_244_FA5B9B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microsoft.com/office/2018/10/relationships/comments" Target="../comments/modernComment_246_B1807FE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18/10/relationships/comments" Target="../comments/modernComment_24B_9D58461C.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18/10/relationships/comments" Target="../comments/modernComment_249_2DEB92D9.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https://www.afpc.af.mil/Civilian-Career-Management/Civilian-PC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microsoft.com/office/2018/10/relationships/comments" Target="../comments/modernComment_241_7E9A9A3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ChangeArrowheads="1"/>
          </p:cNvSpPr>
          <p:nvPr/>
        </p:nvSpPr>
        <p:spPr bwMode="auto">
          <a:xfrm>
            <a:off x="3886200" y="1905000"/>
            <a:ext cx="7783869" cy="4423192"/>
          </a:xfrm>
          <a:prstGeom prst="rect">
            <a:avLst/>
          </a:prstGeom>
          <a:noFill/>
          <a:ln w="9525">
            <a:noFill/>
            <a:miter lim="800000"/>
            <a:headEnd/>
            <a:tailEnd/>
          </a:ln>
        </p:spPr>
        <p:txBody>
          <a:bodyPr lIns="91440" tIns="45720" rIns="91440" bIns="45720" anchor="t"/>
          <a:lstStyle/>
          <a:p>
            <a:pPr algn="r" eaLnBrk="0" hangingPunct="0"/>
            <a:endParaRPr lang="en-US" sz="3200" b="1">
              <a:solidFill>
                <a:srgbClr val="151C77"/>
              </a:solidFill>
              <a:latin typeface="Arial" pitchFamily="34" charset="0"/>
              <a:cs typeface="Arial" pitchFamily="34" charset="0"/>
            </a:endParaRPr>
          </a:p>
          <a:p>
            <a:pPr algn="r" eaLnBrk="0" hangingPunct="0"/>
            <a:r>
              <a:rPr lang="en-US" sz="4400" b="1">
                <a:solidFill>
                  <a:srgbClr val="151C77"/>
                </a:solidFill>
              </a:rPr>
              <a:t>Retirement &amp; Separation </a:t>
            </a:r>
            <a:br>
              <a:rPr lang="en-US" sz="4400" b="1" kern="1200">
                <a:solidFill>
                  <a:srgbClr val="151C77"/>
                </a:solidFill>
              </a:rPr>
            </a:br>
            <a:r>
              <a:rPr lang="en-US" sz="4400" b="1" kern="1200">
                <a:solidFill>
                  <a:srgbClr val="151C77"/>
                </a:solidFill>
              </a:rPr>
              <a:t>Civilian PCS </a:t>
            </a:r>
            <a:br>
              <a:rPr lang="en-US" sz="4400" b="1" kern="1200">
                <a:solidFill>
                  <a:srgbClr val="151C77"/>
                </a:solidFill>
              </a:rPr>
            </a:br>
            <a:r>
              <a:rPr lang="en-US" sz="4400" b="1" kern="1200">
                <a:solidFill>
                  <a:srgbClr val="151C77"/>
                </a:solidFill>
              </a:rPr>
              <a:t>Briefing</a:t>
            </a:r>
            <a:endParaRPr lang="en-US" sz="4400" b="1">
              <a:solidFill>
                <a:srgbClr val="151C77"/>
              </a:solidFill>
              <a:latin typeface="Arial" pitchFamily="34" charset="0"/>
              <a:cs typeface="Arial" pitchFamily="34" charset="0"/>
            </a:endParaRPr>
          </a:p>
        </p:txBody>
      </p:sp>
      <p:sp>
        <p:nvSpPr>
          <p:cNvPr id="2" name="Rectangle 1"/>
          <p:cNvSpPr/>
          <p:nvPr/>
        </p:nvSpPr>
        <p:spPr>
          <a:xfrm>
            <a:off x="5562600" y="5004137"/>
            <a:ext cx="6096000" cy="677108"/>
          </a:xfrm>
          <a:prstGeom prst="rect">
            <a:avLst/>
          </a:prstGeom>
        </p:spPr>
        <p:txBody>
          <a:bodyPr lIns="91440" tIns="45720" rIns="91440" bIns="45720" anchor="t">
            <a:spAutoFit/>
          </a:bodyPr>
          <a:lstStyle/>
          <a:p>
            <a:pPr lvl="0" algn="r"/>
            <a:r>
              <a:rPr lang="da-DK" sz="1900" b="1">
                <a:solidFill>
                  <a:srgbClr val="000000"/>
                </a:solidFill>
                <a:cs typeface="Arial"/>
              </a:rPr>
              <a:t>AFPC PCS Branch</a:t>
            </a:r>
            <a:endParaRPr lang="da-DK" sz="1900">
              <a:solidFill>
                <a:srgbClr val="000000"/>
              </a:solidFill>
              <a:cs typeface="Arial"/>
            </a:endParaRPr>
          </a:p>
          <a:p>
            <a:pPr algn="r"/>
            <a:r>
              <a:rPr lang="da-DK" sz="1900" b="1">
                <a:solidFill>
                  <a:srgbClr val="000000"/>
                </a:solidFill>
                <a:latin typeface="Arial"/>
                <a:cs typeface="Arial"/>
              </a:rPr>
              <a:t>March 2026</a:t>
            </a:r>
            <a:endParaRPr lang="da-DK" sz="1900">
              <a:cs typeface="Arial"/>
            </a:endParaRPr>
          </a:p>
        </p:txBody>
      </p:sp>
    </p:spTree>
    <p:extLst>
      <p:ext uri="{BB962C8B-B14F-4D97-AF65-F5344CB8AC3E}">
        <p14:creationId xmlns:p14="http://schemas.microsoft.com/office/powerpoint/2010/main" val="1849413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705599" cy="1002704"/>
          </a:xfrm>
        </p:spPr>
        <p:txBody>
          <a:bodyPr/>
          <a:lstStyle/>
          <a:p>
            <a:r>
              <a:rPr lang="en-US" i="1"/>
              <a:t>Travel Time </a:t>
            </a:r>
          </a:p>
        </p:txBody>
      </p:sp>
      <p:sp>
        <p:nvSpPr>
          <p:cNvPr id="3" name="Content Placeholder 2"/>
          <p:cNvSpPr>
            <a:spLocks noGrp="1"/>
          </p:cNvSpPr>
          <p:nvPr>
            <p:ph idx="1"/>
          </p:nvPr>
        </p:nvSpPr>
        <p:spPr>
          <a:xfrm>
            <a:off x="533400" y="1267447"/>
            <a:ext cx="11049000" cy="5144834"/>
          </a:xfrm>
        </p:spPr>
        <p:txBody>
          <a:bodyPr/>
          <a:lstStyle/>
          <a:p>
            <a:pPr marL="0" indent="0">
              <a:buNone/>
            </a:pPr>
            <a:endParaRPr lang="en-US" dirty="0">
              <a:solidFill>
                <a:srgbClr val="FF0000"/>
              </a:solidFill>
              <a:cs typeface="Arial"/>
            </a:endParaRPr>
          </a:p>
          <a:p>
            <a:pPr marL="283845" indent="-283845"/>
            <a:r>
              <a:rPr lang="en-US" b="0" dirty="0">
                <a:solidFill>
                  <a:srgbClr val="000000"/>
                </a:solidFill>
              </a:rPr>
              <a:t>Employee should begin official travel prior to the retirement/separation date</a:t>
            </a:r>
            <a:endParaRPr lang="en-US" b="0" dirty="0">
              <a:cs typeface="Arial"/>
            </a:endParaRPr>
          </a:p>
          <a:p>
            <a:pPr marL="283845" indent="-283845"/>
            <a:r>
              <a:rPr lang="en-US" b="0" dirty="0">
                <a:ea typeface="+mn-lt"/>
                <a:cs typeface="+mn-lt"/>
              </a:rPr>
              <a:t>Authorized return travel and transportation allowances for employee and dependents must be used upon separation from OCONUS location. </a:t>
            </a:r>
          </a:p>
          <a:p>
            <a:pPr marL="283845" indent="-283845"/>
            <a:r>
              <a:rPr lang="en-US" b="0" dirty="0">
                <a:ea typeface="+mn-lt"/>
                <a:cs typeface="+mn-lt"/>
              </a:rPr>
              <a:t>An authorized delay of up to 90 or fewer calendar days must be in approved in writing by OCONUS commanding officer or the employee forfeits the allowances (JTR, para 054809-C).</a:t>
            </a:r>
            <a:endParaRPr lang="en-US" b="0" dirty="0">
              <a:cs typeface="Arial"/>
            </a:endParaRPr>
          </a:p>
          <a:p>
            <a:pPr marL="283845" indent="-283845">
              <a:spcBef>
                <a:spcPts val="50"/>
              </a:spcBef>
            </a:pPr>
            <a:endParaRPr lang="en-US">
              <a:cs typeface="Arial"/>
            </a:endParaRPr>
          </a:p>
          <a:p>
            <a:pPr marL="283845" indent="-283845">
              <a:spcBef>
                <a:spcPts val="50"/>
              </a:spcBef>
            </a:pPr>
            <a:r>
              <a:rPr lang="en-US" dirty="0">
                <a:cs typeface="Arial"/>
              </a:rPr>
              <a:t>Delayed Dependent Travel:</a:t>
            </a:r>
            <a:r>
              <a:rPr lang="en-US" b="0" dirty="0">
                <a:cs typeface="Arial"/>
              </a:rPr>
              <a:t> If dependent does not travel concurrently with employee, it is considered delayed and must be noted on PCS order</a:t>
            </a:r>
            <a:endParaRPr lang="en-US" dirty="0"/>
          </a:p>
          <a:p>
            <a:pPr marL="283845" indent="-283845"/>
            <a:endParaRPr lang="en-US" b="0">
              <a:cs typeface="Arial"/>
            </a:endParaRPr>
          </a:p>
          <a:p>
            <a:pPr marL="1371600" lvl="3" indent="0">
              <a:buNone/>
            </a:pPr>
            <a:endParaRPr lang="en-US" sz="1800">
              <a:cs typeface="Arial"/>
            </a:endParaRPr>
          </a:p>
        </p:txBody>
      </p:sp>
      <p:sp>
        <p:nvSpPr>
          <p:cNvPr id="4" name="Slide Number Placeholder 3">
            <a:extLst>
              <a:ext uri="{FF2B5EF4-FFF2-40B4-BE49-F238E27FC236}">
                <a16:creationId xmlns:a16="http://schemas.microsoft.com/office/drawing/2014/main" id="{DC345749-9C5B-EDA9-161A-49C21F55E3E7}"/>
              </a:ext>
            </a:extLst>
          </p:cNvPr>
          <p:cNvSpPr>
            <a:spLocks noGrp="1"/>
          </p:cNvSpPr>
          <p:nvPr>
            <p:ph type="sldNum" sz="quarter" idx="11"/>
          </p:nvPr>
        </p:nvSpPr>
        <p:spPr/>
        <p:txBody>
          <a:bodyPr/>
          <a:lstStyle/>
          <a:p>
            <a:pPr>
              <a:defRPr/>
            </a:pPr>
            <a:fld id="{8742E453-760C-45C9-8C05-6ED692EDA49B}" type="slidenum">
              <a:rPr lang="en-US" smtClean="0"/>
              <a:pPr>
                <a:defRPr/>
              </a:pPr>
              <a:t>10</a:t>
            </a:fld>
            <a:endParaRPr lang="en-US">
              <a:solidFill>
                <a:srgbClr val="808080"/>
              </a:solidFill>
            </a:endParaRPr>
          </a:p>
        </p:txBody>
      </p:sp>
    </p:spTree>
    <p:extLst>
      <p:ext uri="{BB962C8B-B14F-4D97-AF65-F5344CB8AC3E}">
        <p14:creationId xmlns:p14="http://schemas.microsoft.com/office/powerpoint/2010/main" val="2926527499"/>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152400"/>
            <a:ext cx="6837485" cy="993912"/>
          </a:xfrm>
        </p:spPr>
        <p:txBody>
          <a:bodyPr/>
          <a:lstStyle/>
          <a:p>
            <a:r>
              <a:rPr lang="en-US" i="1"/>
              <a:t>Mandatory Allowances</a:t>
            </a:r>
            <a:br>
              <a:rPr lang="en-US" i="1"/>
            </a:br>
            <a:r>
              <a:rPr lang="en-US" i="1"/>
              <a:t>(1 of </a:t>
            </a:r>
            <a:r>
              <a:rPr lang="en-US"/>
              <a:t>5</a:t>
            </a:r>
            <a:r>
              <a:rPr lang="en-US" i="1">
                <a:solidFill>
                  <a:srgbClr val="002060"/>
                </a:solidFill>
              </a:rPr>
              <a:t>)</a:t>
            </a:r>
          </a:p>
        </p:txBody>
      </p:sp>
      <p:sp>
        <p:nvSpPr>
          <p:cNvPr id="3" name="Content Placeholder 2"/>
          <p:cNvSpPr>
            <a:spLocks noGrp="1"/>
          </p:cNvSpPr>
          <p:nvPr>
            <p:ph idx="1"/>
          </p:nvPr>
        </p:nvSpPr>
        <p:spPr>
          <a:xfrm>
            <a:off x="495300" y="1290095"/>
            <a:ext cx="11201400" cy="5090746"/>
          </a:xfrm>
        </p:spPr>
        <p:txBody>
          <a:bodyPr/>
          <a:lstStyle/>
          <a:p>
            <a:pPr marL="344170" indent="-342900"/>
            <a:r>
              <a:rPr lang="en-US" b="0" i="0">
                <a:effectLst/>
              </a:rPr>
              <a:t>Once an agency decision is made to pay or reimburse relocation expenses all the mandatory allowances must be paid or reimbursed.</a:t>
            </a:r>
            <a:r>
              <a:rPr lang="en-US" b="0"/>
              <a:t> </a:t>
            </a:r>
            <a:r>
              <a:rPr lang="en-US" b="0" i="0">
                <a:effectLst/>
              </a:rPr>
              <a:t> </a:t>
            </a:r>
            <a:r>
              <a:rPr lang="en-US" i="1">
                <a:effectLst/>
              </a:rPr>
              <a:t>Ref:</a:t>
            </a:r>
            <a:r>
              <a:rPr lang="en-US" i="1"/>
              <a:t> </a:t>
            </a:r>
            <a:r>
              <a:rPr lang="en-US" i="1">
                <a:effectLst/>
              </a:rPr>
              <a:t> JTR Ch. 5 Part F 0536, and FTR §302-3</a:t>
            </a:r>
            <a:endParaRPr lang="en-US"/>
          </a:p>
          <a:p>
            <a:pPr marL="749300" lvl="1" indent="-342900"/>
            <a:r>
              <a:rPr lang="en-US" b="0" i="0">
                <a:effectLst/>
                <a:latin typeface="-apple-system"/>
              </a:rPr>
              <a:t>The Agency may not negotiate, deny, or reduce these allowances when the civilian employee meets the eligibility requirements.</a:t>
            </a:r>
          </a:p>
          <a:p>
            <a:pPr marL="749300" lvl="1" indent="-342900"/>
            <a:r>
              <a:rPr lang="en-US" b="0" i="0">
                <a:solidFill>
                  <a:srgbClr val="242424"/>
                </a:solidFill>
                <a:effectLst/>
              </a:rPr>
              <a:t>Case-by-case factors, such as cost-effectiveness, labor market conditions, and difficulty in filling the vacancy, form the basis for determining whether to offer PCS allowances.</a:t>
            </a:r>
            <a:r>
              <a:rPr lang="en-US" b="0">
                <a:solidFill>
                  <a:srgbClr val="242424"/>
                </a:solidFill>
              </a:rPr>
              <a:t> </a:t>
            </a:r>
            <a:endParaRPr lang="en-US" b="0" i="0">
              <a:solidFill>
                <a:srgbClr val="242424"/>
              </a:solidFill>
              <a:effectLst/>
              <a:cs typeface="Arial"/>
            </a:endParaRPr>
          </a:p>
          <a:p>
            <a:pPr marL="1087120" lvl="2" indent="-342900"/>
            <a:r>
              <a:rPr lang="en-US" b="0" i="0">
                <a:solidFill>
                  <a:srgbClr val="242424"/>
                </a:solidFill>
                <a:effectLst/>
              </a:rPr>
              <a:t>Budget constraints do not justify denying PCS allowances. </a:t>
            </a:r>
            <a:r>
              <a:rPr lang="en-US" i="1">
                <a:effectLst/>
              </a:rPr>
              <a:t>Ref:</a:t>
            </a:r>
            <a:r>
              <a:rPr lang="en-US" i="1"/>
              <a:t> </a:t>
            </a:r>
            <a:r>
              <a:rPr lang="en-US" i="1">
                <a:effectLst/>
              </a:rPr>
              <a:t> JTR Ch. 5 Part F 053705</a:t>
            </a:r>
            <a:endParaRPr lang="en-US" b="0" i="0" u="sng">
              <a:effectLst/>
              <a:cs typeface="Arial"/>
            </a:endParaRPr>
          </a:p>
          <a:p>
            <a:pPr marL="749300" lvl="1" indent="-342900"/>
            <a:r>
              <a:rPr lang="en-US">
                <a:cs typeface="Arial"/>
              </a:rPr>
              <a:t>These mandatory allowances include:</a:t>
            </a:r>
          </a:p>
          <a:p>
            <a:pPr marL="1087120" lvl="2" indent="-342900"/>
            <a:r>
              <a:rPr lang="en-US" b="0">
                <a:cs typeface="Arial"/>
              </a:rPr>
              <a:t>Travel – Employee &amp; Authorized Dependents </a:t>
            </a:r>
            <a:endParaRPr lang="en-US">
              <a:cs typeface="Arial"/>
            </a:endParaRPr>
          </a:p>
          <a:p>
            <a:pPr marL="1087120" lvl="2" indent="-342900"/>
            <a:r>
              <a:rPr lang="en-US" b="0">
                <a:cs typeface="Arial"/>
              </a:rPr>
              <a:t>Per Diem – Employee Only</a:t>
            </a:r>
          </a:p>
          <a:p>
            <a:pPr marL="1087120" lvl="2" indent="-342900"/>
            <a:r>
              <a:rPr lang="en-US" b="0">
                <a:cs typeface="Arial"/>
              </a:rPr>
              <a:t>Transportation of Household Goods (HHG), including Storage in Transit (SIT)</a:t>
            </a:r>
          </a:p>
          <a:p>
            <a:pPr marL="1087120" lvl="2" indent="-342900"/>
            <a:r>
              <a:rPr lang="en-US" b="0">
                <a:cs typeface="Arial"/>
              </a:rPr>
              <a:t>Relocation Income Tax Allowance (RITA)</a:t>
            </a:r>
          </a:p>
          <a:p>
            <a:pPr marL="687070" lvl="1" indent="-280670">
              <a:buNone/>
            </a:pPr>
            <a:endParaRPr lang="en-US">
              <a:cs typeface="Arial"/>
            </a:endParaRPr>
          </a:p>
          <a:p>
            <a:pPr marL="687070" lvl="1" indent="-280670">
              <a:buNone/>
            </a:pPr>
            <a:endParaRPr lang="en-US" i="1">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C33706DC-1802-1D46-5EDF-DB8AAAB9F2C6}"/>
              </a:ext>
            </a:extLst>
          </p:cNvPr>
          <p:cNvSpPr>
            <a:spLocks noGrp="1"/>
          </p:cNvSpPr>
          <p:nvPr>
            <p:ph type="sldNum" sz="quarter" idx="11"/>
          </p:nvPr>
        </p:nvSpPr>
        <p:spPr/>
        <p:txBody>
          <a:bodyPr/>
          <a:lstStyle/>
          <a:p>
            <a:pPr>
              <a:defRPr/>
            </a:pPr>
            <a:fld id="{8742E453-760C-45C9-8C05-6ED692EDA49B}" type="slidenum">
              <a:rPr lang="en-US" smtClean="0"/>
              <a:pPr>
                <a:defRPr/>
              </a:pPr>
              <a:t>11</a:t>
            </a:fld>
            <a:endParaRPr lang="en-US">
              <a:solidFill>
                <a:srgbClr val="808080"/>
              </a:solidFill>
            </a:endParaRPr>
          </a:p>
        </p:txBody>
      </p:sp>
    </p:spTree>
    <p:extLst>
      <p:ext uri="{BB962C8B-B14F-4D97-AF65-F5344CB8AC3E}">
        <p14:creationId xmlns:p14="http://schemas.microsoft.com/office/powerpoint/2010/main" val="849746117"/>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152400"/>
            <a:ext cx="6837485" cy="993912"/>
          </a:xfrm>
        </p:spPr>
        <p:txBody>
          <a:bodyPr/>
          <a:lstStyle/>
          <a:p>
            <a:r>
              <a:rPr lang="en-US" i="1"/>
              <a:t>Mandatory Allowances</a:t>
            </a:r>
            <a:br>
              <a:rPr lang="en-US" i="1"/>
            </a:br>
            <a:r>
              <a:rPr lang="en-US" i="1"/>
              <a:t>(2 of </a:t>
            </a:r>
            <a:r>
              <a:rPr lang="en-US"/>
              <a:t>5</a:t>
            </a:r>
            <a:r>
              <a:rPr lang="en-US" i="1">
                <a:solidFill>
                  <a:srgbClr val="002060"/>
                </a:solidFill>
              </a:rPr>
              <a:t>)</a:t>
            </a:r>
          </a:p>
        </p:txBody>
      </p:sp>
      <p:sp>
        <p:nvSpPr>
          <p:cNvPr id="3" name="Content Placeholder 2"/>
          <p:cNvSpPr>
            <a:spLocks noGrp="1"/>
          </p:cNvSpPr>
          <p:nvPr>
            <p:ph idx="1"/>
          </p:nvPr>
        </p:nvSpPr>
        <p:spPr>
          <a:xfrm>
            <a:off x="495300" y="1290095"/>
            <a:ext cx="11201400" cy="5090746"/>
          </a:xfrm>
        </p:spPr>
        <p:txBody>
          <a:bodyPr/>
          <a:lstStyle/>
          <a:p>
            <a:pPr marL="281940" indent="-280670">
              <a:buNone/>
            </a:pPr>
            <a:r>
              <a:rPr lang="en-US" dirty="0"/>
              <a:t>TRANSPORTATION &amp; PER DIEM (Employee Only) - Employee &amp; authorized dependent(s)</a:t>
            </a:r>
          </a:p>
          <a:p>
            <a:pPr marL="283845" indent="-283845"/>
            <a:r>
              <a:rPr lang="en-US" b="0" dirty="0"/>
              <a:t>Includes travel between old and new Permanent Duty Station (PDS) – Privately Owned Vehicle (POV), if applicable, airfare, lodging, meals &amp; incidentals while in a travel status</a:t>
            </a:r>
            <a:endParaRPr lang="en-US" b="0" dirty="0">
              <a:cs typeface="Arial"/>
            </a:endParaRPr>
          </a:p>
          <a:p>
            <a:pPr marL="283845" indent="-283845"/>
            <a:r>
              <a:rPr lang="en-US" b="0" dirty="0"/>
              <a:t>It is </a:t>
            </a:r>
            <a:r>
              <a:rPr lang="en-US" dirty="0"/>
              <a:t>mandatory</a:t>
            </a:r>
            <a:r>
              <a:rPr lang="en-US" b="0" dirty="0"/>
              <a:t> policy for all travelers to use an available Travel Management Company (TMC) for all official transportation requirements</a:t>
            </a:r>
            <a:endParaRPr lang="en-US" b="0" dirty="0">
              <a:cs typeface="Arial"/>
            </a:endParaRPr>
          </a:p>
          <a:p>
            <a:pPr marL="283845" indent="-283845"/>
            <a:r>
              <a:rPr lang="en-US" b="0" dirty="0"/>
              <a:t>If airfare is utilized, employee </a:t>
            </a:r>
            <a:r>
              <a:rPr lang="en-US" dirty="0"/>
              <a:t>must</a:t>
            </a:r>
            <a:r>
              <a:rPr lang="en-US" b="0" dirty="0"/>
              <a:t> book with a contracted carrier</a:t>
            </a:r>
            <a:endParaRPr lang="en-US" b="0" dirty="0">
              <a:cs typeface="Arial"/>
            </a:endParaRPr>
          </a:p>
          <a:p>
            <a:pPr marL="283845" indent="-285750"/>
            <a:r>
              <a:rPr lang="en-US" b="0" dirty="0"/>
              <a:t>Rental Car reimbursement at Gov’t expense for PCS travel is </a:t>
            </a:r>
            <a:r>
              <a:rPr lang="en-US" dirty="0">
                <a:solidFill>
                  <a:srgbClr val="FF0000"/>
                </a:solidFill>
              </a:rPr>
              <a:t>NOT</a:t>
            </a:r>
            <a:r>
              <a:rPr lang="en-US" b="0" dirty="0"/>
              <a:t> authorized</a:t>
            </a:r>
            <a:endParaRPr lang="en-US" b="0" dirty="0">
              <a:cs typeface="Arial"/>
            </a:endParaRPr>
          </a:p>
          <a:p>
            <a:pPr marL="283845" indent="-283845"/>
            <a:r>
              <a:rPr lang="en-US" b="0" dirty="0">
                <a:ea typeface="+mn-lt"/>
                <a:cs typeface="+mn-lt"/>
              </a:rPr>
              <a:t>Authorized return travel and transportation allowances for employee and dependents must be used upon separation from OCONUS location. </a:t>
            </a:r>
            <a:endParaRPr lang="en-US" b="0" dirty="0">
              <a:solidFill>
                <a:srgbClr val="000000"/>
              </a:solidFill>
              <a:cs typeface="Arial"/>
            </a:endParaRPr>
          </a:p>
          <a:p>
            <a:pPr marL="688340" lvl="1" indent="-281940"/>
            <a:endParaRPr lang="en-US" b="0">
              <a:cs typeface="Arial"/>
            </a:endParaRPr>
          </a:p>
          <a:p>
            <a:pPr marL="687070" lvl="1" indent="-280670">
              <a:buNone/>
            </a:pPr>
            <a:endParaRPr lang="en-US" i="1">
              <a:solidFill>
                <a:schemeClr val="tx2"/>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C33706DC-1802-1D46-5EDF-DB8AAAB9F2C6}"/>
              </a:ext>
            </a:extLst>
          </p:cNvPr>
          <p:cNvSpPr>
            <a:spLocks noGrp="1"/>
          </p:cNvSpPr>
          <p:nvPr>
            <p:ph type="sldNum" sz="quarter" idx="11"/>
          </p:nvPr>
        </p:nvSpPr>
        <p:spPr/>
        <p:txBody>
          <a:bodyPr/>
          <a:lstStyle/>
          <a:p>
            <a:pPr>
              <a:defRPr/>
            </a:pPr>
            <a:fld id="{8742E453-760C-45C9-8C05-6ED692EDA49B}" type="slidenum">
              <a:rPr lang="en-US" smtClean="0"/>
              <a:pPr>
                <a:defRPr/>
              </a:pPr>
              <a:t>12</a:t>
            </a:fld>
            <a:endParaRPr lang="en-US">
              <a:solidFill>
                <a:srgbClr val="808080"/>
              </a:solidFill>
            </a:endParaRPr>
          </a:p>
        </p:txBody>
      </p:sp>
    </p:spTree>
    <p:extLst>
      <p:ext uri="{BB962C8B-B14F-4D97-AF65-F5344CB8AC3E}">
        <p14:creationId xmlns:p14="http://schemas.microsoft.com/office/powerpoint/2010/main" val="1988147004"/>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extLst>
    <p:ext uri="{6950BFC3-D8DA-4A85-94F7-54DA5524770B}">
      <p188:commentRel xmlns:p188="http://schemas.microsoft.com/office/powerpoint/2018/8/main" r:id="rId2"/>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915" y="152400"/>
            <a:ext cx="6837485" cy="1002704"/>
          </a:xfrm>
        </p:spPr>
        <p:txBody>
          <a:bodyPr/>
          <a:lstStyle/>
          <a:p>
            <a:r>
              <a:rPr lang="en-US" i="1"/>
              <a:t>Mandatory Allowances</a:t>
            </a:r>
            <a:br>
              <a:rPr lang="en-US" i="1"/>
            </a:br>
            <a:r>
              <a:rPr lang="en-US" i="1"/>
              <a:t>(</a:t>
            </a:r>
            <a:r>
              <a:rPr lang="en-US"/>
              <a:t>3</a:t>
            </a:r>
            <a:r>
              <a:rPr lang="en-US" i="1"/>
              <a:t> of </a:t>
            </a:r>
            <a:r>
              <a:rPr lang="en-US">
                <a:solidFill>
                  <a:srgbClr val="002060"/>
                </a:solidFill>
              </a:rPr>
              <a:t>5</a:t>
            </a:r>
            <a:r>
              <a:rPr lang="en-US" i="1">
                <a:solidFill>
                  <a:srgbClr val="002060"/>
                </a:solidFill>
              </a:rPr>
              <a:t>)</a:t>
            </a:r>
            <a:endParaRPr lang="en-US" i="1"/>
          </a:p>
        </p:txBody>
      </p:sp>
      <p:sp>
        <p:nvSpPr>
          <p:cNvPr id="3" name="Content Placeholder 2"/>
          <p:cNvSpPr>
            <a:spLocks noGrp="1"/>
          </p:cNvSpPr>
          <p:nvPr>
            <p:ph idx="1"/>
          </p:nvPr>
        </p:nvSpPr>
        <p:spPr>
          <a:xfrm>
            <a:off x="609600" y="1368350"/>
            <a:ext cx="10972800" cy="5088467"/>
          </a:xfrm>
        </p:spPr>
        <p:txBody>
          <a:bodyPr/>
          <a:lstStyle/>
          <a:p>
            <a:pPr marL="0" indent="0">
              <a:buNone/>
            </a:pPr>
            <a:r>
              <a:rPr lang="en-US"/>
              <a:t>TRANSPORTATION OF Household Goods (HHG), INCLUDING Storage in Transit (SIT)</a:t>
            </a:r>
          </a:p>
          <a:p>
            <a:pPr marL="688340" lvl="1" indent="-281940"/>
            <a:r>
              <a:rPr lang="en-US" b="0"/>
              <a:t>HHG authorized up to 18,000 </a:t>
            </a:r>
            <a:r>
              <a:rPr lang="en-US" b="0" err="1"/>
              <a:t>lbs</a:t>
            </a:r>
            <a:r>
              <a:rPr lang="en-US" b="0"/>
              <a:t> plus 2,000 (or 10 percent) of packing material allowance</a:t>
            </a:r>
            <a:endParaRPr lang="en-US" b="0">
              <a:cs typeface="Arial"/>
            </a:endParaRPr>
          </a:p>
          <a:p>
            <a:pPr marL="688340" lvl="1" indent="-281940"/>
            <a:r>
              <a:rPr lang="en-US" b="0"/>
              <a:t>Must be shipped </a:t>
            </a:r>
            <a:r>
              <a:rPr lang="en-US" sz="1800" b="0"/>
              <a:t>and received</a:t>
            </a:r>
            <a:r>
              <a:rPr lang="en-US" sz="1900" b="0"/>
              <a:t> </a:t>
            </a:r>
            <a:r>
              <a:rPr lang="en-US" b="0"/>
              <a:t>upon Retirement/Separation but employee can request in writing a </a:t>
            </a:r>
            <a:r>
              <a:rPr lang="en-US" b="0">
                <a:solidFill>
                  <a:srgbClr val="000000"/>
                </a:solidFill>
              </a:rPr>
              <a:t>delay </a:t>
            </a:r>
            <a:r>
              <a:rPr lang="en-US" b="0"/>
              <a:t>of 90 calendar days or less which can be approved by the commanding officer.</a:t>
            </a:r>
            <a:endParaRPr lang="en-US">
              <a:cs typeface="Arial"/>
            </a:endParaRPr>
          </a:p>
          <a:p>
            <a:pPr marL="688340" indent="-281940"/>
            <a:r>
              <a:rPr lang="en-US" b="0">
                <a:cs typeface="Arial"/>
              </a:rPr>
              <a:t>Under unusual extenuating circumstances the OCONUS activity commanding officer can authorized a delay of up to 1 year from the separation date</a:t>
            </a:r>
            <a:endParaRPr lang="en-US">
              <a:cs typeface="Arial"/>
            </a:endParaRPr>
          </a:p>
          <a:p>
            <a:pPr marL="688340" lvl="1" indent="-281940"/>
            <a:r>
              <a:rPr lang="en-US" b="0"/>
              <a:t>If an employee chooses to personally </a:t>
            </a:r>
            <a:r>
              <a:rPr lang="en-US" b="0">
                <a:solidFill>
                  <a:srgbClr val="000000"/>
                </a:solidFill>
              </a:rPr>
              <a:t>arrange for </a:t>
            </a:r>
            <a:r>
              <a:rPr lang="en-US" b="0"/>
              <a:t>HHG transportation, by contracting directly for the HHG move, is entirely responsible for all issues related to the Status of Forces Agreement, use of U.S. carriers, import and export processes, and any tariffs, customs, or other related issues.</a:t>
            </a:r>
            <a:r>
              <a:rPr lang="en-US" i="1"/>
              <a:t> JTR, Chap 5, Part F, 054305 (E5)</a:t>
            </a:r>
            <a:endParaRPr lang="en-US" i="1">
              <a:cs typeface="Arial"/>
            </a:endParaRPr>
          </a:p>
          <a:p>
            <a:pPr marL="803275" lvl="2" indent="0">
              <a:buNone/>
            </a:pPr>
            <a:endParaRPr lang="en-US" b="0">
              <a:solidFill>
                <a:srgbClr val="000000"/>
              </a:solidFill>
              <a:cs typeface="Arial"/>
            </a:endParaRPr>
          </a:p>
          <a:p>
            <a:pPr marL="0" indent="0">
              <a:buNone/>
            </a:pPr>
            <a:endParaRPr lang="en-US"/>
          </a:p>
        </p:txBody>
      </p:sp>
      <p:sp>
        <p:nvSpPr>
          <p:cNvPr id="4" name="Slide Number Placeholder 3">
            <a:extLst>
              <a:ext uri="{FF2B5EF4-FFF2-40B4-BE49-F238E27FC236}">
                <a16:creationId xmlns:a16="http://schemas.microsoft.com/office/drawing/2014/main" id="{9E867E39-4663-47D4-0EF9-907DB05136D7}"/>
              </a:ext>
            </a:extLst>
          </p:cNvPr>
          <p:cNvSpPr>
            <a:spLocks noGrp="1"/>
          </p:cNvSpPr>
          <p:nvPr>
            <p:ph type="sldNum" sz="quarter" idx="11"/>
          </p:nvPr>
        </p:nvSpPr>
        <p:spPr/>
        <p:txBody>
          <a:bodyPr/>
          <a:lstStyle/>
          <a:p>
            <a:pPr>
              <a:defRPr/>
            </a:pPr>
            <a:fld id="{8742E453-760C-45C9-8C05-6ED692EDA49B}" type="slidenum">
              <a:rPr lang="en-US" smtClean="0"/>
              <a:pPr>
                <a:defRPr/>
              </a:pPr>
              <a:t>13</a:t>
            </a:fld>
            <a:endParaRPr lang="en-US">
              <a:solidFill>
                <a:srgbClr val="808080"/>
              </a:solidFill>
            </a:endParaRPr>
          </a:p>
        </p:txBody>
      </p:sp>
    </p:spTree>
    <p:extLst>
      <p:ext uri="{BB962C8B-B14F-4D97-AF65-F5344CB8AC3E}">
        <p14:creationId xmlns:p14="http://schemas.microsoft.com/office/powerpoint/2010/main" val="371994324"/>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8200" y="60974"/>
            <a:ext cx="6863862" cy="985120"/>
          </a:xfrm>
        </p:spPr>
        <p:txBody>
          <a:bodyPr/>
          <a:lstStyle/>
          <a:p>
            <a:r>
              <a:rPr lang="en-US" i="1"/>
              <a:t>Mandatory Allowances</a:t>
            </a:r>
            <a:br>
              <a:rPr lang="en-US" i="1"/>
            </a:br>
            <a:r>
              <a:rPr lang="en-US" i="1"/>
              <a:t>(</a:t>
            </a:r>
            <a:r>
              <a:rPr lang="en-US"/>
              <a:t>4</a:t>
            </a:r>
            <a:r>
              <a:rPr lang="en-US" i="1"/>
              <a:t> of </a:t>
            </a:r>
            <a:r>
              <a:rPr lang="en-US">
                <a:solidFill>
                  <a:srgbClr val="002060"/>
                </a:solidFill>
              </a:rPr>
              <a:t>5</a:t>
            </a:r>
            <a:r>
              <a:rPr lang="en-US" i="1">
                <a:solidFill>
                  <a:srgbClr val="002060"/>
                </a:solidFill>
              </a:rPr>
              <a:t>)</a:t>
            </a:r>
            <a:endParaRPr lang="en-US" i="1"/>
          </a:p>
        </p:txBody>
      </p:sp>
      <p:sp>
        <p:nvSpPr>
          <p:cNvPr id="3" name="Content Placeholder 2"/>
          <p:cNvSpPr>
            <a:spLocks noGrp="1"/>
          </p:cNvSpPr>
          <p:nvPr>
            <p:ph idx="1"/>
          </p:nvPr>
        </p:nvSpPr>
        <p:spPr>
          <a:xfrm>
            <a:off x="609600" y="1244383"/>
            <a:ext cx="11049000" cy="5081953"/>
          </a:xfrm>
        </p:spPr>
        <p:txBody>
          <a:bodyPr/>
          <a:lstStyle/>
          <a:p>
            <a:pPr marL="0" indent="0">
              <a:buNone/>
            </a:pPr>
            <a:r>
              <a:rPr lang="en-US"/>
              <a:t>TRANSPORTATION OF HHG, INCLUDING SIT (Cont’d)</a:t>
            </a:r>
          </a:p>
          <a:p>
            <a:pPr marL="283845" indent="-283845"/>
            <a:r>
              <a:rPr lang="en-US" i="1"/>
              <a:t>The worldwide maximum weight of HHG that may be transported (and/or stored ICW transportation) is 18,000 lbs.  The employee is financially responsible for HHG-related costs incurred for excess weight (Ref: JTR, Para 054304)</a:t>
            </a:r>
            <a:endParaRPr lang="en-US" i="1">
              <a:cs typeface="Arial"/>
            </a:endParaRPr>
          </a:p>
          <a:p>
            <a:pPr marL="283845" indent="-283845"/>
            <a:r>
              <a:rPr lang="en-US" b="0">
                <a:ea typeface="+mn-lt"/>
                <a:cs typeface="+mn-lt"/>
              </a:rPr>
              <a:t>Information on HHG can be accessed on the </a:t>
            </a:r>
            <a:r>
              <a:rPr lang="en-US" b="0" err="1">
                <a:ea typeface="+mn-lt"/>
                <a:cs typeface="+mn-lt"/>
              </a:rPr>
              <a:t>myFSS</a:t>
            </a:r>
            <a:r>
              <a:rPr lang="en-US" b="0">
                <a:ea typeface="+mn-lt"/>
                <a:cs typeface="+mn-lt"/>
              </a:rPr>
              <a:t> website under knowledge articles at: </a:t>
            </a:r>
            <a:r>
              <a:rPr lang="en-US" b="0">
                <a:ea typeface="+mn-lt"/>
                <a:cs typeface="+mn-lt"/>
                <a:hlinkClick r:id="rId2"/>
              </a:rPr>
              <a:t>https://myfss.us.af.mil/USAFCommunity/s/knowledge-detail?pid=kA0t0000000LHJsCAO</a:t>
            </a:r>
            <a:r>
              <a:rPr lang="en-US" b="0">
                <a:ea typeface="+mn-lt"/>
                <a:cs typeface="+mn-lt"/>
              </a:rPr>
              <a:t> </a:t>
            </a:r>
            <a:endParaRPr lang="en-US">
              <a:solidFill>
                <a:srgbClr val="000000"/>
              </a:solidFill>
            </a:endParaRPr>
          </a:p>
          <a:p>
            <a:pPr marL="283845" indent="-283845"/>
            <a:r>
              <a:rPr lang="en-US" b="0">
                <a:ea typeface="+mn-lt"/>
                <a:cs typeface="+mn-lt"/>
              </a:rPr>
              <a:t>Information on SIT can be accessed on the </a:t>
            </a:r>
            <a:r>
              <a:rPr lang="en-US" b="0" err="1">
                <a:ea typeface="+mn-lt"/>
                <a:cs typeface="+mn-lt"/>
              </a:rPr>
              <a:t>myFSS</a:t>
            </a:r>
            <a:r>
              <a:rPr lang="en-US" b="0">
                <a:ea typeface="+mn-lt"/>
                <a:cs typeface="+mn-lt"/>
              </a:rPr>
              <a:t> website under knowledge articles at: </a:t>
            </a:r>
            <a:endParaRPr lang="en-US">
              <a:ea typeface="+mn-lt"/>
              <a:cs typeface="+mn-lt"/>
            </a:endParaRPr>
          </a:p>
          <a:p>
            <a:pPr marL="0" indent="0">
              <a:buNone/>
            </a:pPr>
            <a:r>
              <a:rPr lang="en-US" b="0">
                <a:ea typeface="+mn-lt"/>
                <a:cs typeface="+mn-lt"/>
              </a:rPr>
              <a:t>    </a:t>
            </a:r>
            <a:r>
              <a:rPr lang="en-US" b="0">
                <a:ea typeface="+mn-lt"/>
                <a:cs typeface="+mn-lt"/>
                <a:hlinkClick r:id="rId3"/>
              </a:rPr>
              <a:t>https://myfss.us.af.mil/USAFCommunity/s/knowledge-detail?pid=kA0t0000000LHJiCAO</a:t>
            </a:r>
            <a:r>
              <a:rPr lang="en-US" b="0">
                <a:ea typeface="+mn-lt"/>
                <a:cs typeface="+mn-lt"/>
              </a:rPr>
              <a:t> </a:t>
            </a:r>
            <a:endParaRPr lang="en-US">
              <a:cs typeface="Arial"/>
            </a:endParaRPr>
          </a:p>
          <a:p>
            <a:pPr marL="283845" indent="-283845"/>
            <a:endParaRPr lang="en-US" b="0">
              <a:ea typeface="+mn-lt"/>
              <a:cs typeface="+mn-lt"/>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C1646D18-DCB7-7610-AEBD-0C5312576792}"/>
              </a:ext>
            </a:extLst>
          </p:cNvPr>
          <p:cNvSpPr>
            <a:spLocks noGrp="1"/>
          </p:cNvSpPr>
          <p:nvPr>
            <p:ph type="sldNum" sz="quarter" idx="11"/>
          </p:nvPr>
        </p:nvSpPr>
        <p:spPr/>
        <p:txBody>
          <a:bodyPr/>
          <a:lstStyle/>
          <a:p>
            <a:pPr>
              <a:defRPr/>
            </a:pPr>
            <a:fld id="{8742E453-760C-45C9-8C05-6ED692EDA49B}" type="slidenum">
              <a:rPr lang="en-US" smtClean="0"/>
              <a:pPr>
                <a:defRPr/>
              </a:pPr>
              <a:t>14</a:t>
            </a:fld>
            <a:endParaRPr lang="en-US">
              <a:solidFill>
                <a:srgbClr val="808080"/>
              </a:solidFill>
            </a:endParaRPr>
          </a:p>
        </p:txBody>
      </p:sp>
    </p:spTree>
    <p:extLst>
      <p:ext uri="{BB962C8B-B14F-4D97-AF65-F5344CB8AC3E}">
        <p14:creationId xmlns:p14="http://schemas.microsoft.com/office/powerpoint/2010/main" val="3720890163"/>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E17DB-AA0A-66B6-A327-02FB5B4C248C}"/>
              </a:ext>
            </a:extLst>
          </p:cNvPr>
          <p:cNvSpPr>
            <a:spLocks noGrp="1"/>
          </p:cNvSpPr>
          <p:nvPr>
            <p:ph type="title"/>
          </p:nvPr>
        </p:nvSpPr>
        <p:spPr/>
        <p:txBody>
          <a:bodyPr/>
          <a:lstStyle/>
          <a:p>
            <a:br>
              <a:rPr lang="en-US">
                <a:cs typeface="Arial"/>
              </a:rPr>
            </a:br>
            <a:r>
              <a:rPr lang="en-US">
                <a:cs typeface="Arial"/>
              </a:rPr>
              <a:t>Mandatory Allowances</a:t>
            </a:r>
            <a:br>
              <a:rPr lang="en-US">
                <a:cs typeface="Arial"/>
              </a:rPr>
            </a:br>
            <a:r>
              <a:rPr lang="en-US">
                <a:cs typeface="Arial"/>
              </a:rPr>
              <a:t>(5 of 5)</a:t>
            </a:r>
          </a:p>
          <a:p>
            <a:endParaRPr lang="en-US">
              <a:cs typeface="Arial"/>
            </a:endParaRPr>
          </a:p>
        </p:txBody>
      </p:sp>
      <p:sp>
        <p:nvSpPr>
          <p:cNvPr id="3" name="Content Placeholder 2">
            <a:extLst>
              <a:ext uri="{FF2B5EF4-FFF2-40B4-BE49-F238E27FC236}">
                <a16:creationId xmlns:a16="http://schemas.microsoft.com/office/drawing/2014/main" id="{94A5F2A5-1AD5-B6AA-FA94-20B38F101C5E}"/>
              </a:ext>
            </a:extLst>
          </p:cNvPr>
          <p:cNvSpPr>
            <a:spLocks noGrp="1"/>
          </p:cNvSpPr>
          <p:nvPr>
            <p:ph idx="1"/>
          </p:nvPr>
        </p:nvSpPr>
        <p:spPr>
          <a:xfrm>
            <a:off x="376653" y="1301175"/>
            <a:ext cx="11818331" cy="6181184"/>
          </a:xfrm>
        </p:spPr>
        <p:txBody>
          <a:bodyPr/>
          <a:lstStyle/>
          <a:p>
            <a:pPr marL="283845" indent="-283845"/>
            <a:r>
              <a:rPr lang="en-US" dirty="0">
                <a:cs typeface="Arial"/>
              </a:rPr>
              <a:t>Relocation Income Tax Allowance (RITA)</a:t>
            </a:r>
          </a:p>
          <a:p>
            <a:pPr marL="688340" lvl="1" indent="-281940"/>
            <a:r>
              <a:rPr lang="en-US" dirty="0">
                <a:cs typeface="Arial"/>
              </a:rPr>
              <a:t>Applicable for SES last move home and overseas returnee’s for the purpose of separation</a:t>
            </a:r>
          </a:p>
          <a:p>
            <a:pPr marL="688340" lvl="1" indent="-281940"/>
            <a:r>
              <a:rPr lang="en-US" dirty="0">
                <a:cs typeface="Arial"/>
              </a:rPr>
              <a:t>Certain PCS entitlements &amp; allowances are taxable to Federal &amp; State</a:t>
            </a:r>
          </a:p>
          <a:p>
            <a:pPr marL="688340" indent="-281940"/>
            <a:r>
              <a:rPr lang="en-US" dirty="0">
                <a:cs typeface="Arial"/>
              </a:rPr>
              <a:t>RITA is designed to compensate relocating employees for additional tax liability they incur as a result of a Gov’t paid PCS move</a:t>
            </a:r>
          </a:p>
          <a:p>
            <a:pPr marL="688340" indent="-281940"/>
            <a:r>
              <a:rPr lang="en-US" dirty="0">
                <a:cs typeface="Arial"/>
              </a:rPr>
              <a:t>Information on RITA can be accessed on the </a:t>
            </a:r>
            <a:r>
              <a:rPr lang="en-US" dirty="0" err="1">
                <a:cs typeface="Arial"/>
              </a:rPr>
              <a:t>myFSS</a:t>
            </a:r>
            <a:r>
              <a:rPr lang="en-US" dirty="0">
                <a:cs typeface="Arial"/>
              </a:rPr>
              <a:t> website at:</a:t>
            </a:r>
            <a:endParaRPr lang="en-US" dirty="0"/>
          </a:p>
          <a:p>
            <a:pPr marL="406400" indent="0">
              <a:buNone/>
            </a:pPr>
            <a:r>
              <a:rPr lang="en-US" b="0" dirty="0">
                <a:ea typeface="+mn-lt"/>
                <a:cs typeface="+mn-lt"/>
                <a:hlinkClick r:id="rId2"/>
              </a:rPr>
              <a:t>https://myfss.us.af.mil/USAFCommunity/s/knowledge-detail?pid=kA0t0000000LHJwCAO</a:t>
            </a:r>
            <a:r>
              <a:rPr lang="en-US" b="0" dirty="0">
                <a:ea typeface="+mn-lt"/>
                <a:cs typeface="+mn-lt"/>
              </a:rPr>
              <a:t> </a:t>
            </a:r>
            <a:endParaRPr lang="en-US" dirty="0">
              <a:ea typeface="+mn-lt"/>
              <a:cs typeface="+mn-lt"/>
            </a:endParaRPr>
          </a:p>
          <a:p>
            <a:pPr marL="406400" indent="0">
              <a:buNone/>
            </a:pPr>
            <a:r>
              <a:rPr lang="en-US" dirty="0">
                <a:solidFill>
                  <a:srgbClr val="FF0000"/>
                </a:solidFill>
                <a:cs typeface="Arial"/>
              </a:rPr>
              <a:t>**Please file your travel voucher as soon as your relocation has been completed</a:t>
            </a:r>
          </a:p>
          <a:p>
            <a:pPr marL="688340" indent="-281940"/>
            <a:endParaRPr lang="en-US" sz="2400">
              <a:cs typeface="Arial"/>
            </a:endParaRPr>
          </a:p>
          <a:p>
            <a:pPr marL="688340" indent="-281940"/>
            <a:endParaRPr lang="en-US" sz="2400">
              <a:cs typeface="Arial"/>
            </a:endParaRPr>
          </a:p>
          <a:p>
            <a:pPr marL="406400" lvl="1" indent="0">
              <a:buNone/>
            </a:pPr>
            <a:endParaRPr lang="en-US" sz="2400">
              <a:cs typeface="Arial"/>
            </a:endParaRPr>
          </a:p>
          <a:p>
            <a:pPr marL="283845" indent="-283845"/>
            <a:endParaRPr lang="en-US" sz="2400">
              <a:cs typeface="Arial"/>
            </a:endParaRPr>
          </a:p>
          <a:p>
            <a:pPr marL="0" indent="0">
              <a:buNone/>
            </a:pPr>
            <a:endParaRPr lang="en-US" sz="2400">
              <a:cs typeface="Arial"/>
            </a:endParaRPr>
          </a:p>
          <a:p>
            <a:pPr marL="0" indent="0">
              <a:buNone/>
            </a:pPr>
            <a:endParaRPr lang="en-US" sz="2400">
              <a:cs typeface="Arial"/>
            </a:endParaRPr>
          </a:p>
          <a:p>
            <a:pPr marL="0" indent="0">
              <a:buNone/>
            </a:pPr>
            <a:r>
              <a:rPr lang="en-US" sz="2400" dirty="0">
                <a:cs typeface="Arial"/>
              </a:rPr>
              <a:t>    </a:t>
            </a:r>
          </a:p>
        </p:txBody>
      </p:sp>
      <p:sp>
        <p:nvSpPr>
          <p:cNvPr id="4" name="Slide Number Placeholder 3">
            <a:extLst>
              <a:ext uri="{FF2B5EF4-FFF2-40B4-BE49-F238E27FC236}">
                <a16:creationId xmlns:a16="http://schemas.microsoft.com/office/drawing/2014/main" id="{868BA208-FD96-25F3-1689-539097E7B23D}"/>
              </a:ext>
            </a:extLst>
          </p:cNvPr>
          <p:cNvSpPr>
            <a:spLocks noGrp="1"/>
          </p:cNvSpPr>
          <p:nvPr>
            <p:ph type="sldNum" sz="quarter" idx="11"/>
          </p:nvPr>
        </p:nvSpPr>
        <p:spPr/>
        <p:txBody>
          <a:bodyPr/>
          <a:lstStyle/>
          <a:p>
            <a:pPr>
              <a:defRPr/>
            </a:pPr>
            <a:fld id="{8742E453-760C-45C9-8C05-6ED692EDA49B}" type="slidenum">
              <a:rPr lang="en-US" smtClean="0"/>
              <a:pPr>
                <a:defRPr/>
              </a:pPr>
              <a:t>15</a:t>
            </a:fld>
            <a:endParaRPr lang="en-US">
              <a:solidFill>
                <a:srgbClr val="808080"/>
              </a:solidFill>
            </a:endParaRPr>
          </a:p>
        </p:txBody>
      </p:sp>
    </p:spTree>
    <p:extLst>
      <p:ext uri="{BB962C8B-B14F-4D97-AF65-F5344CB8AC3E}">
        <p14:creationId xmlns:p14="http://schemas.microsoft.com/office/powerpoint/2010/main" val="31275326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48895"/>
            <a:ext cx="6758354" cy="1011497"/>
          </a:xfrm>
        </p:spPr>
        <p:txBody>
          <a:bodyPr/>
          <a:lstStyle/>
          <a:p>
            <a:r>
              <a:rPr lang="en-US" i="1"/>
              <a:t>Discretionary Allowances</a:t>
            </a:r>
          </a:p>
        </p:txBody>
      </p:sp>
      <p:sp>
        <p:nvSpPr>
          <p:cNvPr id="3" name="Content Placeholder 2"/>
          <p:cNvSpPr>
            <a:spLocks noGrp="1"/>
          </p:cNvSpPr>
          <p:nvPr>
            <p:ph idx="1"/>
          </p:nvPr>
        </p:nvSpPr>
        <p:spPr>
          <a:xfrm>
            <a:off x="533400" y="1255928"/>
            <a:ext cx="11125200" cy="5993310"/>
          </a:xfrm>
        </p:spPr>
        <p:txBody>
          <a:bodyPr/>
          <a:lstStyle/>
          <a:p>
            <a:pPr marL="0" indent="0">
              <a:buNone/>
            </a:pPr>
            <a:r>
              <a:rPr lang="en-US">
                <a:solidFill>
                  <a:srgbClr val="000000"/>
                </a:solidFill>
                <a:cs typeface="Arial"/>
              </a:rPr>
              <a:t>POV SHIPMENT</a:t>
            </a:r>
            <a:endParaRPr lang="en-US"/>
          </a:p>
          <a:p>
            <a:pPr marL="342900" indent="-342900"/>
            <a:r>
              <a:rPr lang="en-US">
                <a:cs typeface="Arial"/>
              </a:rPr>
              <a:t>NF OCONUS and F OCONUS may authorize shipment of one POV</a:t>
            </a:r>
          </a:p>
          <a:p>
            <a:pPr marL="342900" indent="-342900"/>
            <a:r>
              <a:rPr lang="en-US">
                <a:cs typeface="Arial"/>
              </a:rPr>
              <a:t>Contact the nearest TMO for shipment arrangements</a:t>
            </a:r>
          </a:p>
          <a:p>
            <a:pPr marL="281940" indent="-280670"/>
            <a:endParaRPr lang="en-US" b="0">
              <a:solidFill>
                <a:srgbClr val="000000"/>
              </a:solidFill>
              <a:cs typeface="Arial"/>
            </a:endParaRPr>
          </a:p>
          <a:p>
            <a:pPr marL="283845" indent="-283845"/>
            <a:endParaRPr lang="en-US">
              <a:solidFill>
                <a:srgbClr val="000000"/>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22B24B73-AE64-53B5-A74B-9552744CBDF1}"/>
              </a:ext>
            </a:extLst>
          </p:cNvPr>
          <p:cNvSpPr>
            <a:spLocks noGrp="1"/>
          </p:cNvSpPr>
          <p:nvPr>
            <p:ph type="sldNum" sz="quarter" idx="11"/>
          </p:nvPr>
        </p:nvSpPr>
        <p:spPr/>
        <p:txBody>
          <a:bodyPr/>
          <a:lstStyle/>
          <a:p>
            <a:pPr>
              <a:defRPr/>
            </a:pPr>
            <a:fld id="{8742E453-760C-45C9-8C05-6ED692EDA49B}" type="slidenum">
              <a:rPr lang="en-US" smtClean="0"/>
              <a:pPr>
                <a:defRPr/>
              </a:pPr>
              <a:t>16</a:t>
            </a:fld>
            <a:endParaRPr lang="en-US">
              <a:solidFill>
                <a:srgbClr val="808080"/>
              </a:solidFill>
            </a:endParaRPr>
          </a:p>
        </p:txBody>
      </p:sp>
    </p:spTree>
    <p:extLst>
      <p:ext uri="{BB962C8B-B14F-4D97-AF65-F5344CB8AC3E}">
        <p14:creationId xmlns:p14="http://schemas.microsoft.com/office/powerpoint/2010/main" val="3766635076"/>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7030" y="716546"/>
            <a:ext cx="6872654" cy="747727"/>
          </a:xfrm>
        </p:spPr>
        <p:txBody>
          <a:bodyPr/>
          <a:lstStyle/>
          <a:p>
            <a:r>
              <a:rPr lang="en-US" i="1"/>
              <a:t>PCS Tax Notification</a:t>
            </a:r>
            <a:br>
              <a:rPr lang="en-US" i="1"/>
            </a:br>
            <a:br>
              <a:rPr lang="en-US" i="1">
                <a:cs typeface="Times New Roman" pitchFamily="18" charset="0"/>
              </a:rPr>
            </a:br>
            <a:endParaRPr lang="en-US" i="1"/>
          </a:p>
        </p:txBody>
      </p:sp>
      <p:sp>
        <p:nvSpPr>
          <p:cNvPr id="3" name="Content Placeholder 2"/>
          <p:cNvSpPr>
            <a:spLocks noGrp="1"/>
          </p:cNvSpPr>
          <p:nvPr>
            <p:ph idx="1"/>
          </p:nvPr>
        </p:nvSpPr>
        <p:spPr>
          <a:xfrm>
            <a:off x="647700" y="1366378"/>
            <a:ext cx="10896600" cy="5187079"/>
          </a:xfrm>
        </p:spPr>
        <p:txBody>
          <a:bodyPr/>
          <a:lstStyle/>
          <a:p>
            <a:pPr marL="283845" indent="-283845">
              <a:lnSpc>
                <a:spcPct val="80000"/>
              </a:lnSpc>
              <a:spcBef>
                <a:spcPts val="1200"/>
              </a:spcBef>
            </a:pPr>
            <a:r>
              <a:rPr lang="en-US"/>
              <a:t>In accordance with the </a:t>
            </a:r>
            <a:r>
              <a:rPr lang="en-US">
                <a:solidFill>
                  <a:schemeClr val="accent1"/>
                </a:solidFill>
              </a:rPr>
              <a:t>Tax Cuts and Jobs Act (TCJA) 22 Dec 2017</a:t>
            </a:r>
            <a:r>
              <a:rPr lang="en-US"/>
              <a:t>, moving expenses and relocation payments paid by an employer </a:t>
            </a:r>
            <a:r>
              <a:rPr lang="en-US" u="sng"/>
              <a:t>on and after January 1, 2018</a:t>
            </a:r>
            <a:r>
              <a:rPr lang="en-US"/>
              <a:t>, </a:t>
            </a:r>
            <a:r>
              <a:rPr lang="en-US">
                <a:solidFill>
                  <a:schemeClr val="tx2">
                    <a:lumMod val="95000"/>
                    <a:lumOff val="5000"/>
                  </a:schemeClr>
                </a:solidFill>
                <a:highlight>
                  <a:srgbClr val="FFFF00"/>
                </a:highlight>
              </a:rPr>
              <a:t>are taxable</a:t>
            </a:r>
            <a:r>
              <a:rPr lang="en-US"/>
              <a:t>.  </a:t>
            </a:r>
          </a:p>
          <a:p>
            <a:pPr marL="688340" lvl="1" indent="-281940">
              <a:lnSpc>
                <a:spcPct val="80000"/>
              </a:lnSpc>
              <a:spcBef>
                <a:spcPts val="1200"/>
              </a:spcBef>
            </a:pPr>
            <a:r>
              <a:rPr lang="en-US"/>
              <a:t>Air Force reports transportation cost associated with a move to the IRS and pay the taxes on behalf of the employee</a:t>
            </a:r>
            <a:endParaRPr lang="en-US">
              <a:cs typeface="Arial"/>
            </a:endParaRPr>
          </a:p>
          <a:p>
            <a:pPr marL="1026795" lvl="2" indent="-223520">
              <a:lnSpc>
                <a:spcPct val="80000"/>
              </a:lnSpc>
              <a:spcBef>
                <a:spcPts val="600"/>
              </a:spcBef>
            </a:pPr>
            <a:r>
              <a:rPr lang="en-US"/>
              <a:t>This creates a debt to the Air Force and a tax liability to the employee </a:t>
            </a:r>
            <a:endParaRPr lang="en-US">
              <a:cs typeface="Arial"/>
            </a:endParaRPr>
          </a:p>
          <a:p>
            <a:pPr marL="1026795" lvl="2" indent="-223520">
              <a:lnSpc>
                <a:spcPct val="80000"/>
              </a:lnSpc>
              <a:spcBef>
                <a:spcPts val="600"/>
              </a:spcBef>
            </a:pPr>
            <a:r>
              <a:rPr lang="en-US"/>
              <a:t>Employee will be notified of the debt via mail</a:t>
            </a:r>
            <a:endParaRPr lang="en-US">
              <a:cs typeface="Arial"/>
            </a:endParaRPr>
          </a:p>
          <a:p>
            <a:pPr marL="1026795" lvl="2" indent="-223520">
              <a:lnSpc>
                <a:spcPct val="80000"/>
              </a:lnSpc>
              <a:spcBef>
                <a:spcPts val="600"/>
              </a:spcBef>
            </a:pPr>
            <a:r>
              <a:rPr lang="en-US"/>
              <a:t>Air Force offers several repayment plan options </a:t>
            </a:r>
            <a:endParaRPr lang="en-US">
              <a:cs typeface="Arial"/>
            </a:endParaRPr>
          </a:p>
          <a:p>
            <a:pPr marL="1599565" lvl="3" indent="-227965">
              <a:lnSpc>
                <a:spcPct val="80000"/>
              </a:lnSpc>
              <a:spcBef>
                <a:spcPts val="600"/>
              </a:spcBef>
            </a:pPr>
            <a:r>
              <a:rPr lang="en-US"/>
              <a:t>There is </a:t>
            </a:r>
            <a:r>
              <a:rPr lang="en-US" u="sng"/>
              <a:t>NOT</a:t>
            </a:r>
            <a:r>
              <a:rPr lang="en-US"/>
              <a:t> a waiver option for tax indebtedness</a:t>
            </a:r>
            <a:endParaRPr lang="en-US">
              <a:cs typeface="Arial"/>
            </a:endParaRPr>
          </a:p>
          <a:p>
            <a:pPr marL="1370965" lvl="3" indent="0">
              <a:lnSpc>
                <a:spcPct val="80000"/>
              </a:lnSpc>
              <a:spcBef>
                <a:spcPts val="600"/>
              </a:spcBef>
              <a:buNone/>
            </a:pPr>
            <a:endParaRPr lang="en-US">
              <a:cs typeface="Arial"/>
            </a:endParaRPr>
          </a:p>
          <a:p>
            <a:pPr marL="459740" lvl="1" indent="0">
              <a:lnSpc>
                <a:spcPct val="80000"/>
              </a:lnSpc>
              <a:spcBef>
                <a:spcPts val="600"/>
              </a:spcBef>
              <a:buNone/>
            </a:pPr>
            <a:r>
              <a:rPr lang="en-US" b="0"/>
              <a:t>***A Travel W-2 will be processed at the end of the year and will include the increase in gross income, taxes for all PCS-related vouchers filed, and HHGs.  W-2s will be mailed to employees and are also available through </a:t>
            </a:r>
            <a:r>
              <a:rPr lang="en-US" b="0" err="1"/>
              <a:t>myPay</a:t>
            </a:r>
            <a:r>
              <a:rPr lang="en-US" b="0"/>
              <a:t>.  </a:t>
            </a:r>
            <a:r>
              <a:rPr lang="en-US" b="0">
                <a:highlight>
                  <a:srgbClr val="FFFF00"/>
                </a:highlight>
              </a:rPr>
              <a:t>Employees will file their tax return for the calendar year and subsequently file a Relocation Income Tax Allowance (RITA) voucher to help offset the additional tax burden imposed by the PCS move.</a:t>
            </a:r>
            <a:r>
              <a:rPr lang="en-US" b="0"/>
              <a:t> This is not a 100-percent dollar for dollar offset as each individual’s tax situation is unique.***</a:t>
            </a:r>
            <a:endParaRPr lang="en-US" b="0">
              <a:cs typeface="Arial"/>
            </a:endParaRPr>
          </a:p>
          <a:p>
            <a:pPr marL="1599565" lvl="3" indent="-227965">
              <a:lnSpc>
                <a:spcPct val="80000"/>
              </a:lnSpc>
              <a:spcBef>
                <a:spcPts val="600"/>
              </a:spcBef>
            </a:pPr>
            <a:endParaRPr lang="en-US">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17</a:t>
            </a:fld>
            <a:endParaRPr lang="en-US">
              <a:solidFill>
                <a:srgbClr val="808080"/>
              </a:solidFill>
            </a:endParaRPr>
          </a:p>
        </p:txBody>
      </p:sp>
    </p:spTree>
    <p:extLst>
      <p:ext uri="{BB962C8B-B14F-4D97-AF65-F5344CB8AC3E}">
        <p14:creationId xmlns:p14="http://schemas.microsoft.com/office/powerpoint/2010/main" val="1699145221"/>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484661"/>
            <a:ext cx="6855069" cy="897197"/>
          </a:xfrm>
        </p:spPr>
        <p:txBody>
          <a:bodyPr/>
          <a:lstStyle/>
          <a:p>
            <a:r>
              <a:rPr lang="en-US" i="1"/>
              <a:t>PCS Order Status Check </a:t>
            </a:r>
            <a:br>
              <a:rPr lang="en-US" i="1"/>
            </a:br>
            <a:endParaRPr lang="en-US" i="1"/>
          </a:p>
        </p:txBody>
      </p:sp>
      <p:sp>
        <p:nvSpPr>
          <p:cNvPr id="3" name="Content Placeholder 2"/>
          <p:cNvSpPr>
            <a:spLocks noGrp="1"/>
          </p:cNvSpPr>
          <p:nvPr>
            <p:ph idx="1"/>
          </p:nvPr>
        </p:nvSpPr>
        <p:spPr>
          <a:xfrm>
            <a:off x="533400" y="1222513"/>
            <a:ext cx="11049000" cy="5034355"/>
          </a:xfrm>
        </p:spPr>
        <p:txBody>
          <a:bodyPr/>
          <a:lstStyle/>
          <a:p>
            <a:pPr marL="283845" indent="-283845">
              <a:spcBef>
                <a:spcPts val="600"/>
              </a:spcBef>
            </a:pPr>
            <a:r>
              <a:rPr lang="en-US" b="0">
                <a:solidFill>
                  <a:srgbClr val="000000"/>
                </a:solidFill>
              </a:rPr>
              <a:t>Selectee can check the status of their PCS order 24 hours a day by accessing the </a:t>
            </a:r>
            <a:r>
              <a:rPr lang="en-US" b="0" err="1">
                <a:solidFill>
                  <a:srgbClr val="000000"/>
                </a:solidFill>
              </a:rPr>
              <a:t>myFSS</a:t>
            </a:r>
            <a:r>
              <a:rPr lang="en-US" b="0">
                <a:solidFill>
                  <a:srgbClr val="000000"/>
                </a:solidFill>
              </a:rPr>
              <a:t> website at: </a:t>
            </a:r>
            <a:r>
              <a:rPr lang="en-US" b="0">
                <a:ea typeface="+mn-lt"/>
                <a:cs typeface="+mn-lt"/>
                <a:hlinkClick r:id="rId2"/>
              </a:rPr>
              <a:t>https://myfss.us.af.mil/USAFCommunity/s/</a:t>
            </a:r>
            <a:r>
              <a:rPr lang="en-US" b="0">
                <a:ea typeface="+mn-lt"/>
                <a:cs typeface="+mn-lt"/>
              </a:rPr>
              <a:t> </a:t>
            </a:r>
            <a:endParaRPr lang="en-US"/>
          </a:p>
          <a:p>
            <a:pPr marL="0" indent="0">
              <a:buNone/>
            </a:pPr>
            <a:endParaRPr lang="en-US"/>
          </a:p>
        </p:txBody>
      </p:sp>
      <p:graphicFrame>
        <p:nvGraphicFramePr>
          <p:cNvPr id="4" name="Table 3"/>
          <p:cNvGraphicFramePr>
            <a:graphicFrameLocks noGrp="1"/>
          </p:cNvGraphicFramePr>
          <p:nvPr>
            <p:extLst>
              <p:ext uri="{D42A27DB-BD31-4B8C-83A1-F6EECF244321}">
                <p14:modId xmlns:p14="http://schemas.microsoft.com/office/powerpoint/2010/main" val="1651290227"/>
              </p:ext>
            </p:extLst>
          </p:nvPr>
        </p:nvGraphicFramePr>
        <p:xfrm>
          <a:off x="533400" y="2065255"/>
          <a:ext cx="11048999" cy="4164181"/>
        </p:xfrm>
        <a:graphic>
          <a:graphicData uri="http://schemas.openxmlformats.org/drawingml/2006/table">
            <a:tbl>
              <a:tblPr firstRow="1" firstCol="1" bandRow="1">
                <a:tableStyleId>{5940675A-B579-460E-94D1-54222C63F5DA}</a:tableStyleId>
              </a:tblPr>
              <a:tblGrid>
                <a:gridCol w="3352800">
                  <a:extLst>
                    <a:ext uri="{9D8B030D-6E8A-4147-A177-3AD203B41FA5}">
                      <a16:colId xmlns:a16="http://schemas.microsoft.com/office/drawing/2014/main" val="3739001119"/>
                    </a:ext>
                  </a:extLst>
                </a:gridCol>
                <a:gridCol w="7696199">
                  <a:extLst>
                    <a:ext uri="{9D8B030D-6E8A-4147-A177-3AD203B41FA5}">
                      <a16:colId xmlns:a16="http://schemas.microsoft.com/office/drawing/2014/main" val="2599305793"/>
                    </a:ext>
                  </a:extLst>
                </a:gridCol>
              </a:tblGrid>
              <a:tr h="253537">
                <a:tc>
                  <a:txBody>
                    <a:bodyPr/>
                    <a:lstStyle/>
                    <a:p>
                      <a:pPr marL="0" marR="0" algn="ctr">
                        <a:spcBef>
                          <a:spcPts val="0"/>
                        </a:spcBef>
                        <a:spcAft>
                          <a:spcPts val="0"/>
                        </a:spcAft>
                      </a:pPr>
                      <a:r>
                        <a:rPr lang="en-US" sz="1800" b="1" u="sng">
                          <a:effectLst/>
                          <a:latin typeface="+mn-lt"/>
                          <a:ea typeface="Times New Roman" panose="02020603050405020304" pitchFamily="18" charset="0"/>
                          <a:cs typeface="Times New Roman"/>
                        </a:rPr>
                        <a:t>Status</a:t>
                      </a:r>
                      <a:endParaRPr lang="en-US" sz="1800">
                        <a:effectLst/>
                        <a:latin typeface="+mn-lt"/>
                        <a:ea typeface="Times New Roman" panose="02020603050405020304" pitchFamily="18" charset="0"/>
                        <a:cs typeface="Times New Roman"/>
                      </a:endParaRPr>
                    </a:p>
                  </a:txBody>
                  <a:tcPr marL="68580" marR="68580" marT="0" marB="0"/>
                </a:tc>
                <a:tc>
                  <a:txBody>
                    <a:bodyPr/>
                    <a:lstStyle/>
                    <a:p>
                      <a:pPr marL="0" marR="0" algn="ctr">
                        <a:spcBef>
                          <a:spcPts val="0"/>
                        </a:spcBef>
                        <a:spcAft>
                          <a:spcPts val="0"/>
                        </a:spcAft>
                      </a:pPr>
                      <a:r>
                        <a:rPr lang="en-US" sz="1800" b="1" u="sng">
                          <a:effectLst/>
                          <a:latin typeface="+mn-lt"/>
                          <a:ea typeface="Times New Roman" panose="02020603050405020304" pitchFamily="18" charset="0"/>
                          <a:cs typeface="Times New Roman"/>
                        </a:rPr>
                        <a:t>Description</a:t>
                      </a:r>
                      <a:endParaRPr lang="en-US" sz="1800">
                        <a:effectLst/>
                        <a:latin typeface="+mn-lt"/>
                        <a:ea typeface="Times New Roman" panose="02020603050405020304" pitchFamily="18" charset="0"/>
                        <a:cs typeface="Times New Roman"/>
                      </a:endParaRPr>
                    </a:p>
                  </a:txBody>
                  <a:tcPr marL="68580" marR="68580" marT="0" marB="0"/>
                </a:tc>
                <a:extLst>
                  <a:ext uri="{0D108BD9-81ED-4DB2-BD59-A6C34878D82A}">
                    <a16:rowId xmlns:a16="http://schemas.microsoft.com/office/drawing/2014/main" val="1240694142"/>
                  </a:ext>
                </a:extLst>
              </a:tr>
              <a:tr h="562892">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RECEIVED – PENDING ASNG TO TECH</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Chief of the PCS Unit has received request for PCS orders, and is determining which PCS Tech to assign</a:t>
                      </a:r>
                    </a:p>
                  </a:txBody>
                  <a:tcPr marL="68580" marR="68580" marT="0" marB="0"/>
                </a:tc>
                <a:extLst>
                  <a:ext uri="{0D108BD9-81ED-4DB2-BD59-A6C34878D82A}">
                    <a16:rowId xmlns:a16="http://schemas.microsoft.com/office/drawing/2014/main" val="3705343103"/>
                  </a:ext>
                </a:extLst>
              </a:tr>
              <a:tr h="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600">
                          <a:effectLst/>
                          <a:latin typeface="+mn-lt"/>
                          <a:ea typeface="Times New Roman" panose="02020603050405020304" pitchFamily="18" charset="0"/>
                          <a:cs typeface="Times New Roman"/>
                        </a:rPr>
                        <a:t>CLERK PREPARING</a:t>
                      </a:r>
                    </a:p>
                    <a:p>
                      <a:pPr marL="0" marR="0">
                        <a:spcBef>
                          <a:spcPts val="0"/>
                        </a:spcBef>
                        <a:spcAft>
                          <a:spcPts val="0"/>
                        </a:spcAft>
                      </a:pP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600">
                          <a:effectLst/>
                          <a:latin typeface="+mn-lt"/>
                          <a:ea typeface="Times New Roman" panose="02020603050405020304" pitchFamily="18" charset="0"/>
                          <a:cs typeface="Times New Roman"/>
                        </a:rPr>
                        <a:t>PCS Tech has received request and is building PCS orders</a:t>
                      </a:r>
                    </a:p>
                    <a:p>
                      <a:pPr marL="0" marR="0">
                        <a:spcBef>
                          <a:spcPts val="0"/>
                        </a:spcBef>
                        <a:spcAft>
                          <a:spcPts val="0"/>
                        </a:spcAft>
                      </a:pP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00912230"/>
                  </a:ext>
                </a:extLst>
              </a:tr>
              <a:tr h="580108">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AWAITING OTHER DOCS</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PCS Tech is unable to complete processing of PCS orders and has contacted employee for further documents / information</a:t>
                      </a:r>
                    </a:p>
                  </a:txBody>
                  <a:tcPr marL="68580" marR="68580" marT="0" marB="0"/>
                </a:tc>
                <a:extLst>
                  <a:ext uri="{0D108BD9-81ED-4DB2-BD59-A6C34878D82A}">
                    <a16:rowId xmlns:a16="http://schemas.microsoft.com/office/drawing/2014/main" val="4084383336"/>
                  </a:ext>
                </a:extLst>
              </a:tr>
              <a:tr h="534388">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QC COMPLETE</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PCS orders have been completed, an additional quality check review has been completed</a:t>
                      </a:r>
                    </a:p>
                  </a:txBody>
                  <a:tcPr marL="68580" marR="68580" marT="0" marB="0"/>
                </a:tc>
                <a:extLst>
                  <a:ext uri="{0D108BD9-81ED-4DB2-BD59-A6C34878D82A}">
                    <a16:rowId xmlns:a16="http://schemas.microsoft.com/office/drawing/2014/main" val="450142318"/>
                  </a:ext>
                </a:extLst>
              </a:tr>
              <a:tr h="307536">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RETURNED/CORRECTIONS</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PCS orders have been returned to PCS Tech for corrections</a:t>
                      </a:r>
                    </a:p>
                  </a:txBody>
                  <a:tcPr marL="68580" marR="68580" marT="0" marB="0"/>
                </a:tc>
                <a:extLst>
                  <a:ext uri="{0D108BD9-81ED-4DB2-BD59-A6C34878D82A}">
                    <a16:rowId xmlns:a16="http://schemas.microsoft.com/office/drawing/2014/main" val="1766808438"/>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CM/LOCAL AUTHENTICATION</a:t>
                      </a:r>
                      <a:endParaRPr lang="en-US" sz="11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AFPC or Local Finance are authenticating the orders</a:t>
                      </a:r>
                      <a:endParaRPr lang="en-US" sz="11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63032934"/>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PENDING APPROVAL</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PCS order has been certified and is now pending final approval</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25430327"/>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CLOSED</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PCS order request is complete and closed</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91306205"/>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CWOA SOLVED (CLOSED WITHOUT ACTION SOLVED)</a:t>
                      </a:r>
                      <a:endParaRPr lang="en-US" sz="1600" b="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PCS order request has been closed without action.  </a:t>
                      </a:r>
                      <a:r>
                        <a:rPr lang="en-US" sz="1600" i="1" kern="1200">
                          <a:solidFill>
                            <a:schemeClr val="tx1"/>
                          </a:solidFill>
                          <a:effectLst/>
                          <a:latin typeface="+mn-lt"/>
                          <a:ea typeface="+mn-ea"/>
                          <a:cs typeface="+mn-cs"/>
                        </a:rPr>
                        <a:t>For example:  employee declines the job offer after initially accepting and starting the PCS process</a:t>
                      </a:r>
                      <a:endParaRPr lang="en-US" sz="1600" b="0" i="1">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6103864"/>
                  </a:ext>
                </a:extLst>
              </a:tr>
            </a:tbl>
          </a:graphicData>
        </a:graphic>
      </p:graphicFrame>
      <p:sp>
        <p:nvSpPr>
          <p:cNvPr id="5" name="Slide Number Placeholder 4">
            <a:extLst>
              <a:ext uri="{FF2B5EF4-FFF2-40B4-BE49-F238E27FC236}">
                <a16:creationId xmlns:a16="http://schemas.microsoft.com/office/drawing/2014/main" id="{F8069491-1827-1AA9-DF29-F4F9CF99A03F}"/>
              </a:ext>
            </a:extLst>
          </p:cNvPr>
          <p:cNvSpPr>
            <a:spLocks noGrp="1"/>
          </p:cNvSpPr>
          <p:nvPr>
            <p:ph type="sldNum" sz="quarter" idx="11"/>
          </p:nvPr>
        </p:nvSpPr>
        <p:spPr/>
        <p:txBody>
          <a:bodyPr/>
          <a:lstStyle/>
          <a:p>
            <a:pPr>
              <a:defRPr/>
            </a:pPr>
            <a:fld id="{8742E453-760C-45C9-8C05-6ED692EDA49B}" type="slidenum">
              <a:rPr lang="en-US" smtClean="0"/>
              <a:pPr>
                <a:defRPr/>
              </a:pPr>
              <a:t>18</a:t>
            </a:fld>
            <a:endParaRPr lang="en-US">
              <a:solidFill>
                <a:srgbClr val="808080"/>
              </a:solidFill>
            </a:endParaRPr>
          </a:p>
        </p:txBody>
      </p:sp>
    </p:spTree>
    <p:extLst>
      <p:ext uri="{BB962C8B-B14F-4D97-AF65-F5344CB8AC3E}">
        <p14:creationId xmlns:p14="http://schemas.microsoft.com/office/powerpoint/2010/main" val="4221897321"/>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767145" cy="967535"/>
          </a:xfrm>
        </p:spPr>
        <p:txBody>
          <a:bodyPr/>
          <a:lstStyle/>
          <a:p>
            <a:r>
              <a:rPr lang="en-US" i="1"/>
              <a:t>Acronym Listing</a:t>
            </a:r>
            <a:br>
              <a:rPr lang="en-US" i="1"/>
            </a:br>
            <a:r>
              <a:rPr lang="en-US" i="1"/>
              <a:t>(1 of 4)</a:t>
            </a:r>
          </a:p>
        </p:txBody>
      </p:sp>
      <p:sp>
        <p:nvSpPr>
          <p:cNvPr id="3" name="Content Placeholder 2"/>
          <p:cNvSpPr>
            <a:spLocks noGrp="1"/>
          </p:cNvSpPr>
          <p:nvPr>
            <p:ph idx="1"/>
          </p:nvPr>
        </p:nvSpPr>
        <p:spPr>
          <a:xfrm>
            <a:off x="609600" y="1345985"/>
            <a:ext cx="10972800" cy="5169496"/>
          </a:xfrm>
        </p:spPr>
        <p:txBody>
          <a:bodyPr/>
          <a:lstStyle/>
          <a:p>
            <a:pPr lvl="0"/>
            <a:r>
              <a:rPr lang="en-US"/>
              <a:t>AFMAN – Air Force Manual</a:t>
            </a:r>
          </a:p>
          <a:p>
            <a:pPr lvl="0"/>
            <a:r>
              <a:rPr lang="en-US"/>
              <a:t>AFPC – Air Force Personnel Center</a:t>
            </a:r>
          </a:p>
          <a:p>
            <a:pPr lvl="0"/>
            <a:r>
              <a:rPr lang="en-US"/>
              <a:t>BRAC – Base Re-Alignment and Closure</a:t>
            </a:r>
          </a:p>
          <a:p>
            <a:pPr lvl="0"/>
            <a:r>
              <a:rPr lang="en-US"/>
              <a:t>CFT – Career Field Team</a:t>
            </a:r>
          </a:p>
          <a:p>
            <a:r>
              <a:rPr lang="en-US"/>
              <a:t>CSA – Central Salaried Account</a:t>
            </a:r>
          </a:p>
          <a:p>
            <a:pPr lvl="0"/>
            <a:r>
              <a:rPr lang="en-US"/>
              <a:t>CPS – Civilian Personnel Section</a:t>
            </a:r>
          </a:p>
          <a:p>
            <a:pPr lvl="0"/>
            <a:r>
              <a:rPr lang="en-US"/>
              <a:t>CONUS – Continental United States (48 contiguous states)</a:t>
            </a:r>
          </a:p>
          <a:p>
            <a:pPr lvl="0"/>
            <a:r>
              <a:rPr lang="en-US"/>
              <a:t>CTO – (Contracted) Commercial Travel Office</a:t>
            </a:r>
          </a:p>
          <a:p>
            <a:pPr lvl="0"/>
            <a:r>
              <a:rPr lang="en-US"/>
              <a:t>DoD – Department of Defense</a:t>
            </a:r>
          </a:p>
          <a:p>
            <a:pPr lvl="0"/>
            <a:r>
              <a:rPr lang="en-US"/>
              <a:t>DTMO – Defense Travel Management Office</a:t>
            </a:r>
          </a:p>
          <a:p>
            <a:pPr lvl="0"/>
            <a:r>
              <a:rPr lang="en-US"/>
              <a:t>DNRP – Defense National Relocation Program</a:t>
            </a:r>
          </a:p>
          <a:p>
            <a:endParaRPr lang="en-US"/>
          </a:p>
        </p:txBody>
      </p:sp>
      <p:sp>
        <p:nvSpPr>
          <p:cNvPr id="4" name="Slide Number Placeholder 3">
            <a:extLst>
              <a:ext uri="{FF2B5EF4-FFF2-40B4-BE49-F238E27FC236}">
                <a16:creationId xmlns:a16="http://schemas.microsoft.com/office/drawing/2014/main" id="{59143A95-3DBE-5332-DCDE-895EA301FA07}"/>
              </a:ext>
            </a:extLst>
          </p:cNvPr>
          <p:cNvSpPr>
            <a:spLocks noGrp="1"/>
          </p:cNvSpPr>
          <p:nvPr>
            <p:ph type="sldNum" sz="quarter" idx="11"/>
          </p:nvPr>
        </p:nvSpPr>
        <p:spPr/>
        <p:txBody>
          <a:bodyPr/>
          <a:lstStyle/>
          <a:p>
            <a:pPr>
              <a:defRPr/>
            </a:pPr>
            <a:fld id="{8742E453-760C-45C9-8C05-6ED692EDA49B}" type="slidenum">
              <a:rPr lang="en-US" smtClean="0"/>
              <a:pPr>
                <a:defRPr/>
              </a:pPr>
              <a:t>19</a:t>
            </a:fld>
            <a:endParaRPr lang="en-US">
              <a:solidFill>
                <a:srgbClr val="808080"/>
              </a:solidFill>
            </a:endParaRPr>
          </a:p>
        </p:txBody>
      </p:sp>
    </p:spTree>
    <p:extLst>
      <p:ext uri="{BB962C8B-B14F-4D97-AF65-F5344CB8AC3E}">
        <p14:creationId xmlns:p14="http://schemas.microsoft.com/office/powerpoint/2010/main" val="1718459479"/>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304800"/>
            <a:ext cx="6881446" cy="844443"/>
          </a:xfrm>
        </p:spPr>
        <p:txBody>
          <a:bodyPr/>
          <a:lstStyle/>
          <a:p>
            <a:r>
              <a:rPr lang="en-US" i="1"/>
              <a:t>Agenda</a:t>
            </a:r>
          </a:p>
        </p:txBody>
      </p:sp>
      <p:sp>
        <p:nvSpPr>
          <p:cNvPr id="3" name="Content Placeholder 2"/>
          <p:cNvSpPr>
            <a:spLocks noGrp="1"/>
          </p:cNvSpPr>
          <p:nvPr>
            <p:ph idx="1"/>
          </p:nvPr>
        </p:nvSpPr>
        <p:spPr>
          <a:xfrm>
            <a:off x="609600" y="1353309"/>
            <a:ext cx="11072446" cy="4967249"/>
          </a:xfrm>
        </p:spPr>
        <p:txBody>
          <a:bodyPr numCol="2"/>
          <a:lstStyle/>
          <a:p>
            <a:pPr marL="342900" indent="-342900">
              <a:lnSpc>
                <a:spcPct val="90000"/>
              </a:lnSpc>
            </a:pPr>
            <a:r>
              <a:rPr lang="en-US">
                <a:solidFill>
                  <a:srgbClr val="000000"/>
                </a:solidFill>
              </a:rPr>
              <a:t>Purpose</a:t>
            </a:r>
            <a:endParaRPr lang="en-US">
              <a:cs typeface="Arial"/>
            </a:endParaRPr>
          </a:p>
          <a:p>
            <a:pPr marL="342900" indent="-342900">
              <a:lnSpc>
                <a:spcPct val="90000"/>
              </a:lnSpc>
            </a:pPr>
            <a:r>
              <a:rPr lang="en-US">
                <a:solidFill>
                  <a:srgbClr val="000000"/>
                </a:solidFill>
              </a:rPr>
              <a:t>Eligibility</a:t>
            </a:r>
            <a:endParaRPr lang="en-US"/>
          </a:p>
          <a:p>
            <a:pPr marL="342900" indent="-342900">
              <a:lnSpc>
                <a:spcPct val="90000"/>
              </a:lnSpc>
            </a:pPr>
            <a:r>
              <a:rPr lang="en-US">
                <a:solidFill>
                  <a:srgbClr val="000000"/>
                </a:solidFill>
                <a:cs typeface="Arial"/>
              </a:rPr>
              <a:t>PCS Process</a:t>
            </a:r>
            <a:endParaRPr lang="en-US">
              <a:solidFill>
                <a:srgbClr val="000000"/>
              </a:solidFill>
            </a:endParaRPr>
          </a:p>
          <a:p>
            <a:pPr marL="342900" indent="-342900">
              <a:lnSpc>
                <a:spcPct val="90000"/>
              </a:lnSpc>
            </a:pPr>
            <a:r>
              <a:rPr lang="en-US">
                <a:solidFill>
                  <a:srgbClr val="000000"/>
                </a:solidFill>
              </a:rPr>
              <a:t>Selectee Responsibilities</a:t>
            </a:r>
            <a:endParaRPr lang="en-US"/>
          </a:p>
          <a:p>
            <a:pPr marL="342900" indent="-342900">
              <a:lnSpc>
                <a:spcPct val="90000"/>
              </a:lnSpc>
            </a:pPr>
            <a:r>
              <a:rPr lang="en-US">
                <a:solidFill>
                  <a:srgbClr val="000000"/>
                </a:solidFill>
              </a:rPr>
              <a:t>Mandatory Entitlements</a:t>
            </a:r>
            <a:endParaRPr lang="en-US"/>
          </a:p>
          <a:p>
            <a:pPr marL="342900" indent="-342900">
              <a:lnSpc>
                <a:spcPct val="90000"/>
              </a:lnSpc>
            </a:pPr>
            <a:r>
              <a:rPr lang="en-US">
                <a:solidFill>
                  <a:srgbClr val="000000"/>
                </a:solidFill>
              </a:rPr>
              <a:t>Discretionary Allowances</a:t>
            </a:r>
            <a:endParaRPr lang="en-US"/>
          </a:p>
          <a:p>
            <a:pPr marL="342900" indent="-342900">
              <a:lnSpc>
                <a:spcPct val="90000"/>
              </a:lnSpc>
            </a:pPr>
            <a:r>
              <a:rPr lang="en-US">
                <a:ea typeface="+mn-lt"/>
                <a:cs typeface="+mn-lt"/>
              </a:rPr>
              <a:t>PCS Tax Notification</a:t>
            </a:r>
            <a:endParaRPr lang="en-US">
              <a:solidFill>
                <a:srgbClr val="000000"/>
              </a:solidFill>
              <a:ea typeface="+mn-lt"/>
              <a:cs typeface="+mn-lt"/>
            </a:endParaRPr>
          </a:p>
          <a:p>
            <a:pPr marL="342900" indent="-342900">
              <a:lnSpc>
                <a:spcPct val="90000"/>
              </a:lnSpc>
            </a:pPr>
            <a:r>
              <a:rPr lang="en-US">
                <a:ea typeface="+mn-lt"/>
                <a:cs typeface="+mn-lt"/>
              </a:rPr>
              <a:t>PCS Order Status</a:t>
            </a:r>
          </a:p>
          <a:p>
            <a:pPr marL="342900" indent="-342900">
              <a:lnSpc>
                <a:spcPct val="90000"/>
              </a:lnSpc>
            </a:pPr>
            <a:r>
              <a:rPr lang="en-US">
                <a:solidFill>
                  <a:srgbClr val="000000"/>
                </a:solidFill>
                <a:ea typeface="+mn-lt"/>
                <a:cs typeface="+mn-lt"/>
              </a:rPr>
              <a:t>Acronym Listing</a:t>
            </a:r>
            <a:endParaRPr lang="en-US" b="0">
              <a:ea typeface="+mn-lt"/>
              <a:cs typeface="+mn-lt"/>
            </a:endParaRPr>
          </a:p>
          <a:p>
            <a:pPr marL="342900" indent="-342900">
              <a:lnSpc>
                <a:spcPct val="90000"/>
              </a:lnSpc>
            </a:pPr>
            <a:r>
              <a:rPr lang="en-US">
                <a:solidFill>
                  <a:srgbClr val="000000"/>
                </a:solidFill>
                <a:cs typeface="Arial"/>
              </a:rPr>
              <a:t>Definitions</a:t>
            </a:r>
            <a:endParaRPr lang="en-US">
              <a:solidFill>
                <a:srgbClr val="000000"/>
              </a:solidFill>
            </a:endParaRPr>
          </a:p>
          <a:p>
            <a:pPr marL="342900" indent="-342900">
              <a:lnSpc>
                <a:spcPct val="90000"/>
              </a:lnSpc>
            </a:pPr>
            <a:r>
              <a:rPr lang="en-US">
                <a:solidFill>
                  <a:srgbClr val="000000"/>
                </a:solidFill>
              </a:rPr>
              <a:t>Information/Resources</a:t>
            </a:r>
            <a:endParaRPr lang="en-US"/>
          </a:p>
          <a:p>
            <a:pPr marL="342900" indent="-342900">
              <a:lnSpc>
                <a:spcPct val="90000"/>
              </a:lnSpc>
            </a:pPr>
            <a:endParaRPr lang="en-US">
              <a:solidFill>
                <a:srgbClr val="000000"/>
              </a:solidFill>
              <a:cs typeface="Arial"/>
            </a:endParaRPr>
          </a:p>
          <a:p>
            <a:pPr marL="342900" indent="-342900">
              <a:lnSpc>
                <a:spcPct val="90000"/>
              </a:lnSpc>
            </a:pPr>
            <a:endParaRPr lang="en-US">
              <a:solidFill>
                <a:srgbClr val="000000"/>
              </a:solidFill>
            </a:endParaRPr>
          </a:p>
          <a:p>
            <a:pPr marL="342900" indent="-342900">
              <a:lnSpc>
                <a:spcPct val="90000"/>
              </a:lnSpc>
            </a:pPr>
            <a:endParaRPr lang="en-US">
              <a:solidFill>
                <a:srgbClr val="000000"/>
              </a:solidFill>
            </a:endParaRPr>
          </a:p>
          <a:p>
            <a:pPr marL="0" indent="0">
              <a:buNone/>
            </a:pPr>
            <a:endParaRPr lang="en-US"/>
          </a:p>
        </p:txBody>
      </p:sp>
      <p:sp>
        <p:nvSpPr>
          <p:cNvPr id="4" name="Slide Number Placeholder 3">
            <a:extLst>
              <a:ext uri="{FF2B5EF4-FFF2-40B4-BE49-F238E27FC236}">
                <a16:creationId xmlns:a16="http://schemas.microsoft.com/office/drawing/2014/main" id="{50E32539-24DB-D212-531B-569A6F40C3B1}"/>
              </a:ext>
            </a:extLst>
          </p:cNvPr>
          <p:cNvSpPr>
            <a:spLocks noGrp="1"/>
          </p:cNvSpPr>
          <p:nvPr>
            <p:ph type="sldNum" sz="quarter" idx="11"/>
          </p:nvPr>
        </p:nvSpPr>
        <p:spPr/>
        <p:txBody>
          <a:bodyPr/>
          <a:lstStyle/>
          <a:p>
            <a:pPr>
              <a:defRPr/>
            </a:pPr>
            <a:fld id="{8742E453-760C-45C9-8C05-6ED692EDA49B}" type="slidenum">
              <a:rPr lang="en-US" smtClean="0"/>
              <a:pPr>
                <a:defRPr/>
              </a:pPr>
              <a:t>2</a:t>
            </a:fld>
            <a:endParaRPr lang="en-US">
              <a:solidFill>
                <a:srgbClr val="808080"/>
              </a:solidFill>
            </a:endParaRPr>
          </a:p>
        </p:txBody>
      </p:sp>
    </p:spTree>
    <p:extLst>
      <p:ext uri="{BB962C8B-B14F-4D97-AF65-F5344CB8AC3E}">
        <p14:creationId xmlns:p14="http://schemas.microsoft.com/office/powerpoint/2010/main" val="3789729665"/>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5400" y="142291"/>
            <a:ext cx="6793522" cy="976327"/>
          </a:xfrm>
        </p:spPr>
        <p:txBody>
          <a:bodyPr/>
          <a:lstStyle/>
          <a:p>
            <a:r>
              <a:rPr lang="en-US" i="1"/>
              <a:t>Acronym Listing </a:t>
            </a:r>
            <a:br>
              <a:rPr lang="en-US" i="1"/>
            </a:br>
            <a:r>
              <a:rPr lang="en-US" i="1"/>
              <a:t>(2 of 4)</a:t>
            </a:r>
          </a:p>
        </p:txBody>
      </p:sp>
      <p:sp>
        <p:nvSpPr>
          <p:cNvPr id="3" name="Content Placeholder 2"/>
          <p:cNvSpPr>
            <a:spLocks noGrp="1"/>
          </p:cNvSpPr>
          <p:nvPr>
            <p:ph idx="1"/>
          </p:nvPr>
        </p:nvSpPr>
        <p:spPr>
          <a:xfrm>
            <a:off x="571500" y="1298976"/>
            <a:ext cx="11049000" cy="5213457"/>
          </a:xfrm>
        </p:spPr>
        <p:txBody>
          <a:bodyPr/>
          <a:lstStyle/>
          <a:p>
            <a:r>
              <a:rPr lang="en-US"/>
              <a:t>DSSR – Department of State Standardized Regulations</a:t>
            </a:r>
          </a:p>
          <a:p>
            <a:pPr lvl="0"/>
            <a:r>
              <a:rPr lang="en-US"/>
              <a:t>EOD – Entrance on Duty</a:t>
            </a:r>
          </a:p>
          <a:p>
            <a:pPr lvl="0"/>
            <a:r>
              <a:rPr lang="en-US"/>
              <a:t>FTA – Foreign Transfer Allowance</a:t>
            </a:r>
          </a:p>
          <a:p>
            <a:pPr lvl="0"/>
            <a:r>
              <a:rPr lang="en-US"/>
              <a:t>GHS – Guaranteed Home Sale</a:t>
            </a:r>
          </a:p>
          <a:p>
            <a:r>
              <a:rPr lang="en-US"/>
              <a:t>GTCC – Government Travel Charge Card</a:t>
            </a:r>
          </a:p>
          <a:p>
            <a:pPr lvl="0"/>
            <a:r>
              <a:rPr lang="en-US"/>
              <a:t>HHG - Household Goods</a:t>
            </a:r>
          </a:p>
          <a:p>
            <a:pPr lvl="0"/>
            <a:r>
              <a:rPr lang="en-US"/>
              <a:t>HHT – House Hunting Trip </a:t>
            </a:r>
          </a:p>
          <a:p>
            <a:pPr lvl="0"/>
            <a:r>
              <a:rPr lang="en-US"/>
              <a:t>HR – Human Resources</a:t>
            </a:r>
          </a:p>
          <a:p>
            <a:pPr lvl="0"/>
            <a:r>
              <a:rPr lang="en-US"/>
              <a:t>JTR – Joint Travel Regulations</a:t>
            </a:r>
          </a:p>
          <a:p>
            <a:pPr lvl="0"/>
            <a:r>
              <a:rPr lang="en-US"/>
              <a:t>KCP – Key Career Position</a:t>
            </a:r>
          </a:p>
          <a:p>
            <a:pPr lvl="0"/>
            <a:r>
              <a:rPr lang="en-US"/>
              <a:t>MEA – Miscellaneous Expense Allowance</a:t>
            </a:r>
          </a:p>
          <a:p>
            <a:endParaRPr lang="en-US"/>
          </a:p>
        </p:txBody>
      </p:sp>
      <p:sp>
        <p:nvSpPr>
          <p:cNvPr id="4" name="Slide Number Placeholder 3">
            <a:extLst>
              <a:ext uri="{FF2B5EF4-FFF2-40B4-BE49-F238E27FC236}">
                <a16:creationId xmlns:a16="http://schemas.microsoft.com/office/drawing/2014/main" id="{0F013C7B-FC1E-3922-FDC7-A966E5DF3DB8}"/>
              </a:ext>
            </a:extLst>
          </p:cNvPr>
          <p:cNvSpPr>
            <a:spLocks noGrp="1"/>
          </p:cNvSpPr>
          <p:nvPr>
            <p:ph type="sldNum" sz="quarter" idx="11"/>
          </p:nvPr>
        </p:nvSpPr>
        <p:spPr/>
        <p:txBody>
          <a:bodyPr/>
          <a:lstStyle/>
          <a:p>
            <a:pPr>
              <a:defRPr/>
            </a:pPr>
            <a:fld id="{8742E453-760C-45C9-8C05-6ED692EDA49B}" type="slidenum">
              <a:rPr lang="en-US" smtClean="0"/>
              <a:pPr>
                <a:defRPr/>
              </a:pPr>
              <a:t>20</a:t>
            </a:fld>
            <a:endParaRPr lang="en-US">
              <a:solidFill>
                <a:srgbClr val="808080"/>
              </a:solidFill>
            </a:endParaRPr>
          </a:p>
        </p:txBody>
      </p:sp>
    </p:spTree>
    <p:extLst>
      <p:ext uri="{BB962C8B-B14F-4D97-AF65-F5344CB8AC3E}">
        <p14:creationId xmlns:p14="http://schemas.microsoft.com/office/powerpoint/2010/main" val="146516152"/>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0" y="152400"/>
            <a:ext cx="6881446" cy="993912"/>
          </a:xfrm>
        </p:spPr>
        <p:txBody>
          <a:bodyPr/>
          <a:lstStyle/>
          <a:p>
            <a:r>
              <a:rPr lang="en-US" i="1"/>
              <a:t>Acronym Listing </a:t>
            </a:r>
            <a:br>
              <a:rPr lang="en-US" i="1"/>
            </a:br>
            <a:r>
              <a:rPr lang="en-US" i="1"/>
              <a:t>(3 of 4)</a:t>
            </a:r>
          </a:p>
        </p:txBody>
      </p:sp>
      <p:sp>
        <p:nvSpPr>
          <p:cNvPr id="3" name="Content Placeholder 2"/>
          <p:cNvSpPr>
            <a:spLocks noGrp="1"/>
          </p:cNvSpPr>
          <p:nvPr>
            <p:ph idx="1"/>
          </p:nvPr>
        </p:nvSpPr>
        <p:spPr>
          <a:xfrm>
            <a:off x="620102" y="1306412"/>
            <a:ext cx="11030238" cy="5058112"/>
          </a:xfrm>
        </p:spPr>
        <p:txBody>
          <a:bodyPr/>
          <a:lstStyle/>
          <a:p>
            <a:pPr marL="283845" indent="-283845"/>
            <a:r>
              <a:rPr lang="en-US" dirty="0"/>
              <a:t>MYFSS – My Force Support Squadron</a:t>
            </a:r>
            <a:endParaRPr lang="en-US" b="0" dirty="0" err="1"/>
          </a:p>
          <a:p>
            <a:pPr marL="283845" indent="-283845"/>
            <a:r>
              <a:rPr lang="en-US" dirty="0">
                <a:solidFill>
                  <a:srgbClr val="000000"/>
                </a:solidFill>
              </a:rPr>
              <a:t>NF OCONUS – Non-Foreign OCONUS (Alaska, Guam, Hawaii, and other U.S. territories)</a:t>
            </a:r>
            <a:endParaRPr lang="en-US">
              <a:solidFill>
                <a:srgbClr val="000000"/>
              </a:solidFill>
              <a:cs typeface="Arial"/>
            </a:endParaRPr>
          </a:p>
          <a:p>
            <a:pPr marL="283845" lvl="0" indent="-283845"/>
            <a:r>
              <a:rPr lang="en-US" dirty="0">
                <a:solidFill>
                  <a:srgbClr val="000000"/>
                </a:solidFill>
              </a:rPr>
              <a:t>NTS – Non-Temporary Storage</a:t>
            </a:r>
            <a:endParaRPr lang="en-US">
              <a:solidFill>
                <a:srgbClr val="000000"/>
              </a:solidFill>
              <a:cs typeface="Arial"/>
            </a:endParaRPr>
          </a:p>
          <a:p>
            <a:pPr marL="283845" indent="-283845"/>
            <a:r>
              <a:rPr lang="en-US" dirty="0">
                <a:solidFill>
                  <a:srgbClr val="000000"/>
                </a:solidFill>
              </a:rPr>
              <a:t>OCONUS – Outside the Continental United States (Europe, Asia etc.) </a:t>
            </a:r>
            <a:endParaRPr lang="en-US">
              <a:solidFill>
                <a:srgbClr val="000000"/>
              </a:solidFill>
              <a:cs typeface="Arial"/>
            </a:endParaRPr>
          </a:p>
          <a:p>
            <a:pPr marL="283845" lvl="0" indent="-283845"/>
            <a:r>
              <a:rPr lang="en-US" dirty="0">
                <a:solidFill>
                  <a:srgbClr val="000000"/>
                </a:solidFill>
              </a:rPr>
              <a:t>OPM – Office of Personnel Management</a:t>
            </a:r>
            <a:endParaRPr lang="en-US">
              <a:solidFill>
                <a:srgbClr val="000000"/>
              </a:solidFill>
              <a:cs typeface="Arial"/>
            </a:endParaRPr>
          </a:p>
          <a:p>
            <a:pPr marL="283845" lvl="0" indent="-283845"/>
            <a:r>
              <a:rPr lang="en-US" dirty="0">
                <a:solidFill>
                  <a:srgbClr val="000000"/>
                </a:solidFill>
              </a:rPr>
              <a:t>PCS – Permanent Change of Station</a:t>
            </a:r>
            <a:endParaRPr lang="en-US">
              <a:solidFill>
                <a:srgbClr val="000000"/>
              </a:solidFill>
              <a:cs typeface="Arial"/>
            </a:endParaRPr>
          </a:p>
          <a:p>
            <a:pPr marL="283845" lvl="0" indent="-283845"/>
            <a:r>
              <a:rPr lang="en-US" dirty="0">
                <a:solidFill>
                  <a:srgbClr val="000000"/>
                </a:solidFill>
              </a:rPr>
              <a:t>PDS – Permanent Duty Station</a:t>
            </a:r>
            <a:endParaRPr lang="en-US">
              <a:solidFill>
                <a:srgbClr val="000000"/>
              </a:solidFill>
              <a:cs typeface="Arial"/>
            </a:endParaRPr>
          </a:p>
          <a:p>
            <a:pPr marL="283845" lvl="0" indent="-283845"/>
            <a:r>
              <a:rPr lang="en-US" dirty="0">
                <a:solidFill>
                  <a:srgbClr val="000000"/>
                </a:solidFill>
              </a:rPr>
              <a:t>PMS – Property Management Services</a:t>
            </a:r>
            <a:endParaRPr lang="en-US">
              <a:solidFill>
                <a:srgbClr val="000000"/>
              </a:solidFill>
              <a:cs typeface="Arial"/>
            </a:endParaRPr>
          </a:p>
          <a:p>
            <a:pPr marL="283845" lvl="0" indent="-283845"/>
            <a:r>
              <a:rPr lang="en-US" dirty="0">
                <a:solidFill>
                  <a:srgbClr val="000000"/>
                </a:solidFill>
              </a:rPr>
              <a:t>POV – Privately Owned Vehicle</a:t>
            </a:r>
            <a:endParaRPr lang="en-US">
              <a:solidFill>
                <a:srgbClr val="000000"/>
              </a:solidFill>
              <a:cs typeface="Arial"/>
            </a:endParaRPr>
          </a:p>
          <a:p>
            <a:pPr marL="283845" lvl="0" indent="-283845"/>
            <a:r>
              <a:rPr lang="en-US" dirty="0">
                <a:solidFill>
                  <a:srgbClr val="000000"/>
                </a:solidFill>
              </a:rPr>
              <a:t>PPP – Priority Placement Program</a:t>
            </a:r>
            <a:endParaRPr lang="en-US">
              <a:solidFill>
                <a:srgbClr val="000000"/>
              </a:solidFill>
              <a:cs typeface="Arial"/>
            </a:endParaRPr>
          </a:p>
          <a:p>
            <a:pPr marL="283845" lvl="0" indent="-283845"/>
            <a:r>
              <a:rPr lang="en-US" dirty="0">
                <a:solidFill>
                  <a:srgbClr val="000000"/>
                </a:solidFill>
              </a:rPr>
              <a:t>RIF – Reduction in Force</a:t>
            </a:r>
            <a:endParaRPr lang="en-US">
              <a:cs typeface="Arial"/>
            </a:endParaRPr>
          </a:p>
        </p:txBody>
      </p:sp>
      <p:sp>
        <p:nvSpPr>
          <p:cNvPr id="4" name="Slide Number Placeholder 3">
            <a:extLst>
              <a:ext uri="{FF2B5EF4-FFF2-40B4-BE49-F238E27FC236}">
                <a16:creationId xmlns:a16="http://schemas.microsoft.com/office/drawing/2014/main" id="{023BBBE8-C62F-4488-2EFB-10629B330CEE}"/>
              </a:ext>
            </a:extLst>
          </p:cNvPr>
          <p:cNvSpPr>
            <a:spLocks noGrp="1"/>
          </p:cNvSpPr>
          <p:nvPr>
            <p:ph type="sldNum" sz="quarter" idx="11"/>
          </p:nvPr>
        </p:nvSpPr>
        <p:spPr/>
        <p:txBody>
          <a:bodyPr/>
          <a:lstStyle/>
          <a:p>
            <a:pPr>
              <a:defRPr/>
            </a:pPr>
            <a:fld id="{8742E453-760C-45C9-8C05-6ED692EDA49B}" type="slidenum">
              <a:rPr lang="en-US" smtClean="0"/>
              <a:pPr>
                <a:defRPr/>
              </a:pPr>
              <a:t>21</a:t>
            </a:fld>
            <a:endParaRPr lang="en-US">
              <a:solidFill>
                <a:srgbClr val="808080"/>
              </a:solidFill>
            </a:endParaRPr>
          </a:p>
        </p:txBody>
      </p:sp>
    </p:spTree>
    <p:extLst>
      <p:ext uri="{BB962C8B-B14F-4D97-AF65-F5344CB8AC3E}">
        <p14:creationId xmlns:p14="http://schemas.microsoft.com/office/powerpoint/2010/main" val="183297430"/>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5400" y="82954"/>
            <a:ext cx="6670431" cy="993912"/>
          </a:xfrm>
        </p:spPr>
        <p:txBody>
          <a:bodyPr/>
          <a:lstStyle/>
          <a:p>
            <a:r>
              <a:rPr lang="en-US" i="1"/>
              <a:t>Acronym Listing </a:t>
            </a:r>
            <a:br>
              <a:rPr lang="en-US" i="1"/>
            </a:br>
            <a:r>
              <a:rPr lang="en-US" i="1"/>
              <a:t>(4 of 4)</a:t>
            </a:r>
          </a:p>
        </p:txBody>
      </p:sp>
      <p:sp>
        <p:nvSpPr>
          <p:cNvPr id="3" name="Content Placeholder 2"/>
          <p:cNvSpPr>
            <a:spLocks noGrp="1"/>
          </p:cNvSpPr>
          <p:nvPr>
            <p:ph idx="1"/>
          </p:nvPr>
        </p:nvSpPr>
        <p:spPr>
          <a:xfrm>
            <a:off x="609600" y="1272957"/>
            <a:ext cx="11049000" cy="5055577"/>
          </a:xfrm>
        </p:spPr>
        <p:txBody>
          <a:bodyPr/>
          <a:lstStyle/>
          <a:p>
            <a:pPr lvl="0"/>
            <a:r>
              <a:rPr lang="en-US">
                <a:solidFill>
                  <a:srgbClr val="000000"/>
                </a:solidFill>
              </a:rPr>
              <a:t>RITA – Relocation Income Tax Allowance</a:t>
            </a:r>
          </a:p>
          <a:p>
            <a:pPr lvl="0"/>
            <a:r>
              <a:rPr lang="en-US">
                <a:solidFill>
                  <a:srgbClr val="000000"/>
                </a:solidFill>
              </a:rPr>
              <a:t>SIT – Storage in Transit</a:t>
            </a:r>
          </a:p>
          <a:p>
            <a:r>
              <a:rPr lang="en-US"/>
              <a:t>TJO – Tentative Job Offer</a:t>
            </a:r>
          </a:p>
          <a:p>
            <a:pPr lvl="0"/>
            <a:r>
              <a:rPr lang="en-US"/>
              <a:t>TMO – Transportation Management Office</a:t>
            </a:r>
          </a:p>
          <a:p>
            <a:pPr lvl="0"/>
            <a:r>
              <a:rPr lang="en-US"/>
              <a:t>TQSA – Temporary Quarters Subsistence Allowance (OCONUS ONLY)</a:t>
            </a:r>
          </a:p>
          <a:p>
            <a:pPr lvl="0"/>
            <a:r>
              <a:rPr lang="en-US"/>
              <a:t>TQSE – Temporary Quarters Subsistence Expense (CONUS &amp; NON FOREIGN OCONUS ONLY)</a:t>
            </a:r>
          </a:p>
          <a:p>
            <a:r>
              <a:rPr lang="en-US"/>
              <a:t>USAS – USA Staffing </a:t>
            </a:r>
          </a:p>
          <a:p>
            <a:pPr lvl="0"/>
            <a:endParaRPr lang="en-US">
              <a:solidFill>
                <a:srgbClr val="000000"/>
              </a:solidFill>
            </a:endParaRPr>
          </a:p>
          <a:p>
            <a:endParaRPr lang="en-US"/>
          </a:p>
        </p:txBody>
      </p:sp>
      <p:sp>
        <p:nvSpPr>
          <p:cNvPr id="4" name="Slide Number Placeholder 3">
            <a:extLst>
              <a:ext uri="{FF2B5EF4-FFF2-40B4-BE49-F238E27FC236}">
                <a16:creationId xmlns:a16="http://schemas.microsoft.com/office/drawing/2014/main" id="{0F2984B5-69A7-6D55-EFA9-7483962E01CE}"/>
              </a:ext>
            </a:extLst>
          </p:cNvPr>
          <p:cNvSpPr>
            <a:spLocks noGrp="1"/>
          </p:cNvSpPr>
          <p:nvPr>
            <p:ph type="sldNum" sz="quarter" idx="11"/>
          </p:nvPr>
        </p:nvSpPr>
        <p:spPr/>
        <p:txBody>
          <a:bodyPr/>
          <a:lstStyle/>
          <a:p>
            <a:pPr>
              <a:defRPr/>
            </a:pPr>
            <a:fld id="{8742E453-760C-45C9-8C05-6ED692EDA49B}" type="slidenum">
              <a:rPr lang="en-US" smtClean="0"/>
              <a:pPr>
                <a:defRPr/>
              </a:pPr>
              <a:t>22</a:t>
            </a:fld>
            <a:endParaRPr lang="en-US">
              <a:solidFill>
                <a:srgbClr val="808080"/>
              </a:solidFill>
            </a:endParaRPr>
          </a:p>
        </p:txBody>
      </p:sp>
    </p:spTree>
    <p:extLst>
      <p:ext uri="{BB962C8B-B14F-4D97-AF65-F5344CB8AC3E}">
        <p14:creationId xmlns:p14="http://schemas.microsoft.com/office/powerpoint/2010/main" val="3207460683"/>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9357" y="258002"/>
            <a:ext cx="6805813" cy="958837"/>
          </a:xfrm>
        </p:spPr>
        <p:txBody>
          <a:bodyPr/>
          <a:lstStyle/>
          <a:p>
            <a:r>
              <a:rPr lang="en-US" i="1">
                <a:solidFill>
                  <a:srgbClr val="002060"/>
                </a:solidFill>
              </a:rPr>
              <a:t>Definitions</a:t>
            </a:r>
            <a:endParaRPr lang="en-US" i="1"/>
          </a:p>
        </p:txBody>
      </p:sp>
      <p:sp>
        <p:nvSpPr>
          <p:cNvPr id="3" name="Content Placeholder 2"/>
          <p:cNvSpPr>
            <a:spLocks noGrp="1"/>
          </p:cNvSpPr>
          <p:nvPr>
            <p:ph idx="1"/>
          </p:nvPr>
        </p:nvSpPr>
        <p:spPr>
          <a:xfrm>
            <a:off x="609600" y="1352032"/>
            <a:ext cx="10972800" cy="5064369"/>
          </a:xfrm>
        </p:spPr>
        <p:txBody>
          <a:bodyPr/>
          <a:lstStyle/>
          <a:p>
            <a:pPr marL="281940" indent="-280670">
              <a:lnSpc>
                <a:spcPct val="90000"/>
              </a:lnSpc>
            </a:pPr>
            <a:r>
              <a:rPr lang="en-US">
                <a:solidFill>
                  <a:srgbClr val="000000"/>
                </a:solidFill>
              </a:rPr>
              <a:t>Current Federal Civilian Employee:  </a:t>
            </a:r>
            <a:r>
              <a:rPr lang="en-US" b="0">
                <a:solidFill>
                  <a:srgbClr val="000000"/>
                </a:solidFill>
              </a:rPr>
              <a:t>Refers to civilian employees already holding a position within the federal government, to exclude military. This could include other DoD agencies and/or other Federal agencies (including NAF)</a:t>
            </a:r>
            <a:endParaRPr lang="en-US" b="0">
              <a:solidFill>
                <a:srgbClr val="000000"/>
              </a:solidFill>
              <a:cs typeface="Arial"/>
            </a:endParaRPr>
          </a:p>
          <a:p>
            <a:pPr marL="281940" indent="-280670">
              <a:lnSpc>
                <a:spcPct val="90000"/>
              </a:lnSpc>
            </a:pPr>
            <a:r>
              <a:rPr lang="en-US">
                <a:solidFill>
                  <a:srgbClr val="000000"/>
                </a:solidFill>
              </a:rPr>
              <a:t>Local Hire</a:t>
            </a:r>
            <a:r>
              <a:rPr lang="en-US" b="0">
                <a:solidFill>
                  <a:srgbClr val="000000"/>
                </a:solidFill>
              </a:rPr>
              <a:t> - members that were hired at an address in the OCONUS location and did not receive civilian PCS entitlement</a:t>
            </a:r>
            <a:endParaRPr lang="en-US"/>
          </a:p>
          <a:p>
            <a:pPr marL="283845" indent="-283845"/>
            <a:r>
              <a:rPr lang="en-US">
                <a:cs typeface="Arial"/>
              </a:rPr>
              <a:t>Full Government Move</a:t>
            </a:r>
            <a:r>
              <a:rPr lang="en-US" b="0">
                <a:cs typeface="Arial"/>
              </a:rPr>
              <a:t>: Government arranges HHG transportation.</a:t>
            </a:r>
            <a:endParaRPr lang="en-US" b="0">
              <a:ea typeface="+mn-lt"/>
              <a:cs typeface="+mn-lt"/>
            </a:endParaRPr>
          </a:p>
          <a:p>
            <a:pPr marL="283845" indent="-283845"/>
            <a:r>
              <a:rPr lang="en-US">
                <a:cs typeface="Arial"/>
              </a:rPr>
              <a:t>Split Shipment Move:</a:t>
            </a:r>
            <a:r>
              <a:rPr lang="en-US" b="0">
                <a:cs typeface="Arial"/>
              </a:rPr>
              <a:t> Employee may ship HHG by Government-procured and personally procured transportation.</a:t>
            </a:r>
            <a:endParaRPr lang="en-US" b="0">
              <a:ea typeface="+mn-lt"/>
              <a:cs typeface="+mn-lt"/>
            </a:endParaRPr>
          </a:p>
          <a:p>
            <a:pPr marL="283845" indent="-283845"/>
            <a:r>
              <a:rPr lang="en-US">
                <a:cs typeface="Arial"/>
              </a:rPr>
              <a:t>Self-Move:</a:t>
            </a:r>
            <a:r>
              <a:rPr lang="en-US" b="0">
                <a:cs typeface="Arial"/>
              </a:rPr>
              <a:t> Employee arranges their own HHG transportation.</a:t>
            </a:r>
            <a:endParaRPr lang="en-US" b="0">
              <a:ea typeface="+mn-lt"/>
              <a:cs typeface="+mn-lt"/>
            </a:endParaRPr>
          </a:p>
          <a:p>
            <a:pPr marL="281940" indent="-280670">
              <a:lnSpc>
                <a:spcPct val="90000"/>
              </a:lnSpc>
            </a:pPr>
            <a:endParaRPr lang="en-US">
              <a:cs typeface="Arial"/>
            </a:endParaRPr>
          </a:p>
          <a:p>
            <a:pPr marL="281940" indent="-280670">
              <a:lnSpc>
                <a:spcPct val="90000"/>
              </a:lnSpc>
            </a:pPr>
            <a:endParaRPr lang="en-US" b="0">
              <a:solidFill>
                <a:srgbClr val="000000"/>
              </a:solidFill>
              <a:cs typeface="Arial"/>
            </a:endParaRPr>
          </a:p>
          <a:p>
            <a:pPr marL="687070" lvl="1" indent="-280670">
              <a:lnSpc>
                <a:spcPct val="90000"/>
              </a:lnSpc>
            </a:pPr>
            <a:endParaRPr lang="en-US" b="0">
              <a:solidFill>
                <a:srgbClr val="000000"/>
              </a:solidFill>
              <a:cs typeface="Arial"/>
            </a:endParaRPr>
          </a:p>
          <a:p>
            <a:pPr marL="687070" lvl="1" indent="-280670">
              <a:lnSpc>
                <a:spcPct val="90000"/>
              </a:lnSpc>
            </a:pPr>
            <a:endParaRPr lang="en-US" b="0">
              <a:solidFill>
                <a:srgbClr val="000000"/>
              </a:solidFill>
              <a:cs typeface="Arial"/>
            </a:endParaRPr>
          </a:p>
        </p:txBody>
      </p:sp>
      <p:sp>
        <p:nvSpPr>
          <p:cNvPr id="4" name="Slide Number Placeholder 3">
            <a:extLst>
              <a:ext uri="{FF2B5EF4-FFF2-40B4-BE49-F238E27FC236}">
                <a16:creationId xmlns:a16="http://schemas.microsoft.com/office/drawing/2014/main" id="{6138E657-3913-B48A-402A-E52923728F7C}"/>
              </a:ext>
            </a:extLst>
          </p:cNvPr>
          <p:cNvSpPr>
            <a:spLocks noGrp="1"/>
          </p:cNvSpPr>
          <p:nvPr>
            <p:ph type="sldNum" sz="quarter" idx="11"/>
          </p:nvPr>
        </p:nvSpPr>
        <p:spPr/>
        <p:txBody>
          <a:bodyPr/>
          <a:lstStyle/>
          <a:p>
            <a:pPr>
              <a:defRPr/>
            </a:pPr>
            <a:fld id="{8742E453-760C-45C9-8C05-6ED692EDA49B}" type="slidenum">
              <a:rPr lang="en-US" smtClean="0"/>
              <a:pPr>
                <a:defRPr/>
              </a:pPr>
              <a:t>23</a:t>
            </a:fld>
            <a:endParaRPr lang="en-US">
              <a:solidFill>
                <a:srgbClr val="808080"/>
              </a:solidFill>
            </a:endParaRPr>
          </a:p>
        </p:txBody>
      </p:sp>
    </p:spTree>
    <p:extLst>
      <p:ext uri="{BB962C8B-B14F-4D97-AF65-F5344CB8AC3E}">
        <p14:creationId xmlns:p14="http://schemas.microsoft.com/office/powerpoint/2010/main" val="3302859474"/>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802315" cy="993912"/>
          </a:xfrm>
        </p:spPr>
        <p:txBody>
          <a:bodyPr/>
          <a:lstStyle/>
          <a:p>
            <a:r>
              <a:rPr lang="en-US" i="1"/>
              <a:t>Information / Resources</a:t>
            </a:r>
          </a:p>
        </p:txBody>
      </p:sp>
      <p:sp>
        <p:nvSpPr>
          <p:cNvPr id="3" name="Content Placeholder 2"/>
          <p:cNvSpPr>
            <a:spLocks noGrp="1"/>
          </p:cNvSpPr>
          <p:nvPr>
            <p:ph idx="1"/>
          </p:nvPr>
        </p:nvSpPr>
        <p:spPr>
          <a:xfrm>
            <a:off x="457200" y="1203157"/>
            <a:ext cx="11298115" cy="5305425"/>
          </a:xfrm>
        </p:spPr>
        <p:txBody>
          <a:bodyPr/>
          <a:lstStyle/>
          <a:p>
            <a:pPr marL="283845" indent="-283845">
              <a:spcBef>
                <a:spcPts val="1200"/>
              </a:spcBef>
            </a:pPr>
            <a:r>
              <a:rPr lang="en-US">
                <a:solidFill>
                  <a:srgbClr val="000000"/>
                </a:solidFill>
              </a:rPr>
              <a:t>PCS Videos are available at: </a:t>
            </a:r>
            <a:r>
              <a:rPr lang="en-US" sz="1600">
                <a:solidFill>
                  <a:srgbClr val="000000"/>
                </a:solidFill>
                <a:hlinkClick r:id="rId2"/>
              </a:rPr>
              <a:t>https://www.afpc.af.mil/Civilian-Career-Management/Civilian-PCS/</a:t>
            </a:r>
            <a:endParaRPr lang="en-US" sz="1600">
              <a:solidFill>
                <a:srgbClr val="000000"/>
              </a:solidFill>
              <a:cs typeface="Arial"/>
              <a:hlinkClick r:id="rId2"/>
            </a:endParaRPr>
          </a:p>
          <a:p>
            <a:pPr marL="283845" indent="-283845">
              <a:spcBef>
                <a:spcPts val="1200"/>
              </a:spcBef>
            </a:pPr>
            <a:r>
              <a:rPr lang="en-US"/>
              <a:t>For Entitlements and Allowances / Joint Travel Regulation</a:t>
            </a:r>
            <a:endParaRPr lang="en-US">
              <a:cs typeface="Arial"/>
            </a:endParaRPr>
          </a:p>
          <a:p>
            <a:pPr marL="406400" lvl="1" indent="0">
              <a:spcBef>
                <a:spcPts val="600"/>
              </a:spcBef>
              <a:buNone/>
            </a:pPr>
            <a:r>
              <a:rPr lang="en-US" sz="1600">
                <a:solidFill>
                  <a:srgbClr val="FF0000"/>
                </a:solidFill>
                <a:hlinkClick r:id="rId3"/>
              </a:rPr>
              <a:t>https://www.defensetravel.dod.mil/Docs/perdiem/JTR.pdf</a:t>
            </a:r>
            <a:endParaRPr lang="en-US" sz="1600">
              <a:solidFill>
                <a:srgbClr val="FF0000"/>
              </a:solidFill>
            </a:endParaRPr>
          </a:p>
          <a:p>
            <a:pPr marL="283845" indent="-283845">
              <a:spcBef>
                <a:spcPts val="1200"/>
              </a:spcBef>
            </a:pPr>
            <a:r>
              <a:rPr lang="en-US"/>
              <a:t>For all Household goods, POV shipment and GBL cost comparison related questions contact your nearest TMO</a:t>
            </a:r>
            <a:endParaRPr lang="en-US">
              <a:cs typeface="Arial"/>
            </a:endParaRPr>
          </a:p>
          <a:p>
            <a:pPr marL="406400" lvl="1" indent="0">
              <a:spcBef>
                <a:spcPts val="600"/>
              </a:spcBef>
              <a:buNone/>
            </a:pPr>
            <a:r>
              <a:rPr lang="en-US" sz="1600">
                <a:hlinkClick r:id="rId4"/>
              </a:rPr>
              <a:t>https://www.militaryonesource.mil/moving-pcs/</a:t>
            </a:r>
            <a:endParaRPr lang="en-US" sz="1600"/>
          </a:p>
          <a:p>
            <a:pPr marL="283845" indent="-283845">
              <a:spcBef>
                <a:spcPts val="1200"/>
              </a:spcBef>
            </a:pPr>
            <a:r>
              <a:rPr lang="en-US"/>
              <a:t>For reimbursement, travel rates and other finance related questions contact your gaining Comptroller Squadron civilian pay office</a:t>
            </a:r>
          </a:p>
          <a:p>
            <a:pPr marL="406400" lvl="1" indent="0">
              <a:spcBef>
                <a:spcPts val="600"/>
              </a:spcBef>
              <a:buNone/>
            </a:pPr>
            <a:r>
              <a:rPr lang="en-US" sz="1600">
                <a:ea typeface="+mn-lt"/>
                <a:cs typeface="+mn-lt"/>
                <a:hlinkClick r:id="rId5"/>
              </a:rPr>
              <a:t>https://www.dfas.mil/CivilianEmployees/Civilian-Permanent-Change-of-Station-PCS/</a:t>
            </a:r>
            <a:r>
              <a:rPr lang="en-US" sz="1600">
                <a:ea typeface="+mn-lt"/>
                <a:cs typeface="+mn-lt"/>
              </a:rPr>
              <a:t> </a:t>
            </a:r>
            <a:endParaRPr lang="en-US" sz="1600">
              <a:cs typeface="Arial"/>
            </a:endParaRPr>
          </a:p>
          <a:p>
            <a:pPr marL="283845" indent="-283845">
              <a:spcBef>
                <a:spcPts val="1200"/>
              </a:spcBef>
              <a:spcAft>
                <a:spcPts val="0"/>
              </a:spcAft>
            </a:pPr>
            <a:r>
              <a:rPr lang="en-US"/>
              <a:t>Department of State Standardized Regulations (DSSR)</a:t>
            </a:r>
          </a:p>
          <a:p>
            <a:pPr marL="404495" lvl="1" indent="0">
              <a:spcBef>
                <a:spcPts val="600"/>
              </a:spcBef>
              <a:spcAft>
                <a:spcPts val="0"/>
              </a:spcAft>
              <a:buNone/>
            </a:pPr>
            <a:r>
              <a:rPr lang="en-US"/>
              <a:t> </a:t>
            </a:r>
            <a:r>
              <a:rPr lang="en-US" sz="1600">
                <a:solidFill>
                  <a:srgbClr val="0000FF"/>
                </a:solidFill>
                <a:hlinkClick r:id="rId6"/>
              </a:rPr>
              <a:t>https://aoprals.state.gov/</a:t>
            </a:r>
            <a:endParaRPr lang="en-US" sz="1600">
              <a:solidFill>
                <a:srgbClr val="0000FF"/>
              </a:solidFill>
              <a:cs typeface="Arial"/>
            </a:endParaRPr>
          </a:p>
          <a:p>
            <a:pPr marL="281940" indent="-280670"/>
            <a:r>
              <a:rPr lang="en-US">
                <a:solidFill>
                  <a:srgbClr val="000000"/>
                </a:solidFill>
              </a:rPr>
              <a:t>DAFMAN 36-142, Civilian Career Field Management and Centrally Managed Programs</a:t>
            </a:r>
            <a:endParaRPr lang="en-US">
              <a:solidFill>
                <a:srgbClr val="000000"/>
              </a:solidFill>
              <a:cs typeface="Arial"/>
            </a:endParaRPr>
          </a:p>
          <a:p>
            <a:pPr marL="403225" lvl="1" indent="0">
              <a:buNone/>
            </a:pPr>
            <a:r>
              <a:rPr lang="en-US" sz="1600">
                <a:ea typeface="+mn-lt"/>
                <a:cs typeface="+mn-lt"/>
                <a:hlinkClick r:id="rId7"/>
              </a:rPr>
              <a:t>https://static.e-publishing.af.mil/production/1/af_a1/publication/dafman36-142/dafman36-142.pdf</a:t>
            </a:r>
            <a:endParaRPr lang="en-US" sz="1600">
              <a:ea typeface="+mn-lt"/>
              <a:cs typeface="+mn-lt"/>
            </a:endParaRPr>
          </a:p>
          <a:p>
            <a:pPr marL="404495" lvl="1" indent="0">
              <a:spcBef>
                <a:spcPts val="600"/>
              </a:spcBef>
              <a:spcAft>
                <a:spcPts val="0"/>
              </a:spcAft>
              <a:buNone/>
            </a:pPr>
            <a:endParaRPr lang="en-US" sz="1600">
              <a:solidFill>
                <a:srgbClr val="0000FF"/>
              </a:solidFill>
              <a:cs typeface="Arial"/>
            </a:endParaRPr>
          </a:p>
        </p:txBody>
      </p:sp>
      <p:sp>
        <p:nvSpPr>
          <p:cNvPr id="4" name="Slide Number Placeholder 3">
            <a:extLst>
              <a:ext uri="{FF2B5EF4-FFF2-40B4-BE49-F238E27FC236}">
                <a16:creationId xmlns:a16="http://schemas.microsoft.com/office/drawing/2014/main" id="{ECB67EC8-5294-4C78-36FB-13DCB9552F93}"/>
              </a:ext>
            </a:extLst>
          </p:cNvPr>
          <p:cNvSpPr>
            <a:spLocks noGrp="1"/>
          </p:cNvSpPr>
          <p:nvPr>
            <p:ph type="sldNum" sz="quarter" idx="11"/>
          </p:nvPr>
        </p:nvSpPr>
        <p:spPr/>
        <p:txBody>
          <a:bodyPr/>
          <a:lstStyle/>
          <a:p>
            <a:pPr>
              <a:defRPr/>
            </a:pPr>
            <a:fld id="{8742E453-760C-45C9-8C05-6ED692EDA49B}" type="slidenum">
              <a:rPr lang="en-US" smtClean="0"/>
              <a:pPr>
                <a:defRPr/>
              </a:pPr>
              <a:t>24</a:t>
            </a:fld>
            <a:endParaRPr lang="en-US">
              <a:solidFill>
                <a:srgbClr val="808080"/>
              </a:solidFill>
            </a:endParaRPr>
          </a:p>
        </p:txBody>
      </p:sp>
    </p:spTree>
    <p:extLst>
      <p:ext uri="{BB962C8B-B14F-4D97-AF65-F5344CB8AC3E}">
        <p14:creationId xmlns:p14="http://schemas.microsoft.com/office/powerpoint/2010/main" val="446527636"/>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557350" y="57824"/>
            <a:ext cx="1323702" cy="1126540"/>
          </a:xfrm>
          <a:prstGeom prst="rect">
            <a:avLst/>
          </a:prstGeom>
          <a:solidFill>
            <a:schemeClr val="bg1"/>
          </a:solidFill>
          <a:ln w="9525">
            <a:noFill/>
            <a:miter lim="800000"/>
            <a:headEnd/>
            <a:tailEnd/>
          </a:ln>
        </p:spPr>
        <p:txBody>
          <a:bodyPr wrap="square" lIns="91440" rIns="91440" rtlCol="0" anchor="ctr">
            <a:spAutoFit/>
          </a:bodyPr>
          <a:lstStyle/>
          <a:p>
            <a:pPr indent="457200" algn="ctr">
              <a:tabLst>
                <a:tab pos="2057400" algn="l"/>
              </a:tabLst>
            </a:pPr>
            <a:endParaRPr lang="en-US" sz="1200" b="1" u="sng">
              <a:cs typeface="Times New Roman" pitchFamily="18" charset="0"/>
            </a:endParaRPr>
          </a:p>
        </p:txBody>
      </p:sp>
      <p:pic>
        <p:nvPicPr>
          <p:cNvPr id="8" name="Picture 7"/>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084320" y="1965960"/>
            <a:ext cx="4039009" cy="3940674"/>
          </a:xfrm>
          <a:prstGeom prst="rect">
            <a:avLst/>
          </a:prstGeom>
        </p:spPr>
      </p:pic>
      <p:sp>
        <p:nvSpPr>
          <p:cNvPr id="9" name="Text Box 14"/>
          <p:cNvSpPr txBox="1">
            <a:spLocks noChangeArrowheads="1"/>
          </p:cNvSpPr>
          <p:nvPr/>
        </p:nvSpPr>
        <p:spPr bwMode="auto">
          <a:xfrm>
            <a:off x="2454688" y="500067"/>
            <a:ext cx="74689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defRPr/>
            </a:pPr>
            <a:r>
              <a:rPr lang="en-US" altLang="en-US" sz="3600" b="1" i="1">
                <a:solidFill>
                  <a:srgbClr val="000000"/>
                </a:solidFill>
              </a:rPr>
              <a:t>The Air Force’s Personnel Center</a:t>
            </a:r>
          </a:p>
        </p:txBody>
      </p:sp>
      <p:sp>
        <p:nvSpPr>
          <p:cNvPr id="2" name="Slide Number Placeholder 1">
            <a:extLst>
              <a:ext uri="{FF2B5EF4-FFF2-40B4-BE49-F238E27FC236}">
                <a16:creationId xmlns:a16="http://schemas.microsoft.com/office/drawing/2014/main" id="{0403FFC9-DF69-1AA1-F3C0-53A22DEA6F17}"/>
              </a:ext>
            </a:extLst>
          </p:cNvPr>
          <p:cNvSpPr>
            <a:spLocks noGrp="1"/>
          </p:cNvSpPr>
          <p:nvPr>
            <p:ph type="sldNum" sz="quarter" idx="11"/>
          </p:nvPr>
        </p:nvSpPr>
        <p:spPr/>
        <p:txBody>
          <a:bodyPr/>
          <a:lstStyle/>
          <a:p>
            <a:pPr>
              <a:defRPr/>
            </a:pPr>
            <a:fld id="{8742E453-760C-45C9-8C05-6ED692EDA49B}" type="slidenum">
              <a:rPr lang="en-US" smtClean="0"/>
              <a:pPr>
                <a:defRPr/>
              </a:pPr>
              <a:t>25</a:t>
            </a:fld>
            <a:endParaRPr lang="en-US">
              <a:solidFill>
                <a:srgbClr val="808080"/>
              </a:solidFill>
            </a:endParaRPr>
          </a:p>
        </p:txBody>
      </p:sp>
    </p:spTree>
    <p:extLst>
      <p:ext uri="{BB962C8B-B14F-4D97-AF65-F5344CB8AC3E}">
        <p14:creationId xmlns:p14="http://schemas.microsoft.com/office/powerpoint/2010/main" val="2240843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5EDAB-7228-1F22-35E7-7E4FB87036C3}"/>
              </a:ext>
            </a:extLst>
          </p:cNvPr>
          <p:cNvSpPr>
            <a:spLocks noGrp="1"/>
          </p:cNvSpPr>
          <p:nvPr>
            <p:ph type="title"/>
          </p:nvPr>
        </p:nvSpPr>
        <p:spPr/>
        <p:txBody>
          <a:bodyPr/>
          <a:lstStyle/>
          <a:p>
            <a:br>
              <a:rPr lang="en-US">
                <a:cs typeface="Arial"/>
              </a:rPr>
            </a:br>
            <a:r>
              <a:rPr lang="en-US">
                <a:cs typeface="Arial"/>
              </a:rPr>
              <a:t>Purpose</a:t>
            </a:r>
            <a:br>
              <a:rPr lang="en-US">
                <a:cs typeface="Arial"/>
              </a:rPr>
            </a:br>
            <a:endParaRPr lang="en-US"/>
          </a:p>
        </p:txBody>
      </p:sp>
      <p:sp>
        <p:nvSpPr>
          <p:cNvPr id="3" name="Content Placeholder 2">
            <a:extLst>
              <a:ext uri="{FF2B5EF4-FFF2-40B4-BE49-F238E27FC236}">
                <a16:creationId xmlns:a16="http://schemas.microsoft.com/office/drawing/2014/main" id="{D7B72BDC-7F82-514A-2468-E7D8D40A205C}"/>
              </a:ext>
            </a:extLst>
          </p:cNvPr>
          <p:cNvSpPr>
            <a:spLocks noGrp="1"/>
          </p:cNvSpPr>
          <p:nvPr>
            <p:ph idx="1"/>
          </p:nvPr>
        </p:nvSpPr>
        <p:spPr>
          <a:xfrm>
            <a:off x="457200" y="1379444"/>
            <a:ext cx="11286067" cy="4743450"/>
          </a:xfrm>
        </p:spPr>
        <p:txBody>
          <a:bodyPr/>
          <a:lstStyle/>
          <a:p>
            <a:pPr marL="283845" indent="-283845"/>
            <a:r>
              <a:rPr lang="en-US">
                <a:cs typeface="Arial"/>
              </a:rPr>
              <a:t>Outline the Civilian PCS </a:t>
            </a:r>
            <a:r>
              <a:rPr lang="en-US">
                <a:ea typeface="+mn-lt"/>
                <a:cs typeface="+mn-lt"/>
              </a:rPr>
              <a:t>allowances</a:t>
            </a:r>
            <a:r>
              <a:rPr lang="en-US">
                <a:cs typeface="Arial"/>
              </a:rPr>
              <a:t> for a retiring or separating (voluntary or involuntary) civilian employee from a Foreign OCONUS or Non-Foreign OCONUS location only</a:t>
            </a:r>
            <a:endParaRPr lang="en-US"/>
          </a:p>
          <a:p>
            <a:pPr marL="283845" indent="-283845"/>
            <a:r>
              <a:rPr lang="en-US">
                <a:cs typeface="Arial"/>
              </a:rPr>
              <a:t>Members retiring or separating from a CONUS location are not entitled to PCS</a:t>
            </a:r>
          </a:p>
          <a:p>
            <a:pPr marL="688340" lvl="1" indent="-281940"/>
            <a:r>
              <a:rPr lang="en-US">
                <a:cs typeface="Arial"/>
              </a:rPr>
              <a:t>One exception – retirement of an SES employee with their last move</a:t>
            </a:r>
          </a:p>
          <a:p>
            <a:pPr marL="406400" lvl="1" indent="0">
              <a:buNone/>
            </a:pPr>
            <a:endParaRPr lang="en-US">
              <a:ea typeface="+mn-lt"/>
              <a:cs typeface="+mn-lt"/>
            </a:endParaRPr>
          </a:p>
          <a:p>
            <a:pPr marL="283845" indent="-283845"/>
            <a:r>
              <a:rPr lang="en-US">
                <a:ea typeface="+mn-lt"/>
                <a:cs typeface="+mn-lt"/>
              </a:rPr>
              <a:t>Examples:</a:t>
            </a:r>
            <a:endParaRPr lang="en-US" b="0">
              <a:ea typeface="+mn-lt"/>
              <a:cs typeface="+mn-lt"/>
            </a:endParaRPr>
          </a:p>
          <a:p>
            <a:pPr marL="688340" lvl="1" indent="-281940"/>
            <a:r>
              <a:rPr lang="en-US">
                <a:ea typeface="+mn-lt"/>
                <a:cs typeface="+mn-lt"/>
              </a:rPr>
              <a:t>Hickam AFB, HI (Air Force) to Oklahoma City which is the location on the Transporation Agreement originally bringing employee to Hawaii</a:t>
            </a:r>
            <a:endParaRPr lang="en-US" b="0">
              <a:ea typeface="+mn-lt"/>
              <a:cs typeface="+mn-lt"/>
            </a:endParaRPr>
          </a:p>
          <a:p>
            <a:pPr marL="688340" lvl="1" indent="-281940"/>
            <a:r>
              <a:rPr lang="en-US">
                <a:ea typeface="+mn-lt"/>
                <a:cs typeface="+mn-lt"/>
              </a:rPr>
              <a:t>Ramstein AB, Germany (Air Force) to Washington DC (</a:t>
            </a:r>
            <a:r>
              <a:rPr lang="en-US">
                <a:solidFill>
                  <a:srgbClr val="0D0D0D"/>
                </a:solidFill>
                <a:ea typeface="+mn-lt"/>
                <a:cs typeface="+mn-lt"/>
              </a:rPr>
              <a:t>Travel to an alternate destination may be authorized, but reimbursement is limited to the cost from the OCONUS PDS to the actual residence).</a:t>
            </a:r>
            <a:endParaRPr lang="en-US">
              <a:solidFill>
                <a:srgbClr val="000000"/>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E7ED5667-0290-E7C5-5321-ACCE8520EF5D}"/>
              </a:ext>
            </a:extLst>
          </p:cNvPr>
          <p:cNvSpPr>
            <a:spLocks noGrp="1"/>
          </p:cNvSpPr>
          <p:nvPr>
            <p:ph type="sldNum" sz="quarter" idx="11"/>
          </p:nvPr>
        </p:nvSpPr>
        <p:spPr/>
        <p:txBody>
          <a:bodyPr/>
          <a:lstStyle/>
          <a:p>
            <a:pPr>
              <a:defRPr/>
            </a:pPr>
            <a:fld id="{8742E453-760C-45C9-8C05-6ED692EDA49B}" type="slidenum">
              <a:rPr lang="en-US" smtClean="0"/>
              <a:pPr>
                <a:defRPr/>
              </a:pPr>
              <a:t>3</a:t>
            </a:fld>
            <a:endParaRPr lang="en-US">
              <a:solidFill>
                <a:srgbClr val="808080"/>
              </a:solidFill>
            </a:endParaRPr>
          </a:p>
        </p:txBody>
      </p:sp>
    </p:spTree>
    <p:extLst>
      <p:ext uri="{BB962C8B-B14F-4D97-AF65-F5344CB8AC3E}">
        <p14:creationId xmlns:p14="http://schemas.microsoft.com/office/powerpoint/2010/main" val="262519220"/>
      </p:ext>
    </p:extLst>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3E7F6-410F-09BF-0480-70BCD60B29E5}"/>
              </a:ext>
            </a:extLst>
          </p:cNvPr>
          <p:cNvSpPr>
            <a:spLocks noGrp="1"/>
          </p:cNvSpPr>
          <p:nvPr>
            <p:ph type="title"/>
          </p:nvPr>
        </p:nvSpPr>
        <p:spPr/>
        <p:txBody>
          <a:bodyPr/>
          <a:lstStyle/>
          <a:p>
            <a:br>
              <a:rPr lang="en-US">
                <a:cs typeface="Arial"/>
              </a:rPr>
            </a:br>
            <a:r>
              <a:rPr lang="en-US">
                <a:cs typeface="Arial"/>
              </a:rPr>
              <a:t>Eligibility</a:t>
            </a:r>
            <a:endParaRPr lang="en-US"/>
          </a:p>
          <a:p>
            <a:endParaRPr lang="en-US">
              <a:cs typeface="Arial"/>
            </a:endParaRPr>
          </a:p>
        </p:txBody>
      </p:sp>
      <p:sp>
        <p:nvSpPr>
          <p:cNvPr id="3" name="Content Placeholder 2">
            <a:extLst>
              <a:ext uri="{FF2B5EF4-FFF2-40B4-BE49-F238E27FC236}">
                <a16:creationId xmlns:a16="http://schemas.microsoft.com/office/drawing/2014/main" id="{A5F3DA61-C045-9C8A-63B1-90654E48CF23}"/>
              </a:ext>
            </a:extLst>
          </p:cNvPr>
          <p:cNvSpPr>
            <a:spLocks noGrp="1"/>
          </p:cNvSpPr>
          <p:nvPr>
            <p:ph idx="1"/>
          </p:nvPr>
        </p:nvSpPr>
        <p:spPr>
          <a:xfrm>
            <a:off x="457200" y="1298762"/>
            <a:ext cx="11286067" cy="4895850"/>
          </a:xfrm>
        </p:spPr>
        <p:txBody>
          <a:bodyPr/>
          <a:lstStyle/>
          <a:p>
            <a:pPr marL="283845" indent="-283845"/>
            <a:r>
              <a:rPr lang="en-US" sz="1800">
                <a:cs typeface="Arial"/>
              </a:rPr>
              <a:t>To be eligible for an Air Force centrally funded retirement or separation move, employees must be returning from an OCONUS location after competing their OCONUS tour agreement</a:t>
            </a:r>
            <a:endParaRPr lang="en-US" sz="1800" b="0">
              <a:cs typeface="Arial"/>
            </a:endParaRPr>
          </a:p>
          <a:p>
            <a:pPr marL="283845" indent="-283845"/>
            <a:r>
              <a:rPr lang="en-US" sz="1800">
                <a:cs typeface="Arial"/>
              </a:rPr>
              <a:t>PCS entitlements are authorized from the OCONUS location to the CONUS address on the transportation agreement that brought the employee from CONUS to OCONUS</a:t>
            </a:r>
            <a:endParaRPr lang="en-US" sz="1800" b="0">
              <a:cs typeface="Arial"/>
            </a:endParaRPr>
          </a:p>
          <a:p>
            <a:pPr marL="283845" indent="-283845"/>
            <a:r>
              <a:rPr lang="en-US" sz="1800">
                <a:cs typeface="Arial"/>
              </a:rPr>
              <a:t>Alternate destination is authorized, but employee bears all additional costs that exceed the amount the government would have paid by moving employee to the original CONUS location on the Transportation Agreement (TA) bringing the member OCONUS</a:t>
            </a:r>
            <a:endParaRPr lang="en-US" sz="1800" b="0">
              <a:cs typeface="Arial"/>
            </a:endParaRPr>
          </a:p>
          <a:p>
            <a:pPr marL="283845" indent="-283845"/>
            <a:r>
              <a:rPr lang="en-US" sz="1800">
                <a:cs typeface="Arial"/>
              </a:rPr>
              <a:t>Retiring/separating employees are the following:</a:t>
            </a:r>
            <a:endParaRPr lang="en-US" sz="1800" b="0">
              <a:cs typeface="Arial"/>
            </a:endParaRPr>
          </a:p>
          <a:p>
            <a:pPr marL="688340" lvl="1" indent="-281940"/>
            <a:r>
              <a:rPr lang="en-US" sz="1800">
                <a:cs typeface="Arial"/>
              </a:rPr>
              <a:t>Resigning from the Air Force</a:t>
            </a:r>
            <a:endParaRPr lang="en-US" sz="1800" b="0">
              <a:cs typeface="Arial"/>
            </a:endParaRPr>
          </a:p>
          <a:p>
            <a:pPr marL="692150" indent="-285750"/>
            <a:r>
              <a:rPr lang="en-US" sz="1800">
                <a:cs typeface="Arial"/>
              </a:rPr>
              <a:t>Retirement from Civil Service </a:t>
            </a:r>
            <a:endParaRPr lang="en-US" sz="1800" b="0">
              <a:cs typeface="Arial"/>
            </a:endParaRPr>
          </a:p>
          <a:p>
            <a:pPr marL="692150" indent="-285750"/>
            <a:r>
              <a:rPr lang="en-US" sz="1800">
                <a:cs typeface="Arial"/>
              </a:rPr>
              <a:t>An employee who is going back to home of record for separation</a:t>
            </a:r>
            <a:endParaRPr lang="en-US" sz="1800" b="0">
              <a:cs typeface="Arial"/>
            </a:endParaRPr>
          </a:p>
          <a:p>
            <a:pPr marL="692150" indent="-285750"/>
            <a:r>
              <a:rPr lang="en-US" sz="1800">
                <a:cs typeface="Arial"/>
              </a:rPr>
              <a:t>An employee who is being terminated due to reasons beyond their control</a:t>
            </a:r>
          </a:p>
          <a:p>
            <a:pPr marL="688340" indent="-281940"/>
            <a:endParaRPr lang="en-US">
              <a:cs typeface="Arial"/>
            </a:endParaRPr>
          </a:p>
          <a:p>
            <a:pPr marL="688340" indent="-281940"/>
            <a:endParaRPr lang="en-US">
              <a:cs typeface="Arial"/>
            </a:endParaRPr>
          </a:p>
          <a:p>
            <a:pPr marL="688340" lvl="1" indent="-281940"/>
            <a:endParaRPr lang="en-US">
              <a:cs typeface="Arial"/>
            </a:endParaRPr>
          </a:p>
        </p:txBody>
      </p:sp>
      <p:sp>
        <p:nvSpPr>
          <p:cNvPr id="4" name="Slide Number Placeholder 3">
            <a:extLst>
              <a:ext uri="{FF2B5EF4-FFF2-40B4-BE49-F238E27FC236}">
                <a16:creationId xmlns:a16="http://schemas.microsoft.com/office/drawing/2014/main" id="{D4E514BE-C979-C6C7-04CA-A1C07E38CD13}"/>
              </a:ext>
            </a:extLst>
          </p:cNvPr>
          <p:cNvSpPr>
            <a:spLocks noGrp="1"/>
          </p:cNvSpPr>
          <p:nvPr>
            <p:ph type="sldNum" sz="quarter" idx="11"/>
          </p:nvPr>
        </p:nvSpPr>
        <p:spPr/>
        <p:txBody>
          <a:bodyPr/>
          <a:lstStyle/>
          <a:p>
            <a:pPr>
              <a:defRPr/>
            </a:pPr>
            <a:fld id="{8742E453-760C-45C9-8C05-6ED692EDA49B}" type="slidenum">
              <a:rPr lang="en-US" smtClean="0"/>
              <a:pPr>
                <a:defRPr/>
              </a:pPr>
              <a:t>4</a:t>
            </a:fld>
            <a:endParaRPr lang="en-US">
              <a:solidFill>
                <a:srgbClr val="808080"/>
              </a:solidFill>
            </a:endParaRPr>
          </a:p>
        </p:txBody>
      </p:sp>
    </p:spTree>
    <p:extLst>
      <p:ext uri="{BB962C8B-B14F-4D97-AF65-F5344CB8AC3E}">
        <p14:creationId xmlns:p14="http://schemas.microsoft.com/office/powerpoint/2010/main" val="2977988581"/>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30641"/>
            <a:ext cx="6872654" cy="747727"/>
          </a:xfrm>
        </p:spPr>
        <p:txBody>
          <a:bodyPr/>
          <a:lstStyle/>
          <a:p>
            <a:r>
              <a:rPr lang="en-US" i="1"/>
              <a:t>PCS Process Steps</a:t>
            </a:r>
          </a:p>
        </p:txBody>
      </p:sp>
      <p:sp>
        <p:nvSpPr>
          <p:cNvPr id="3" name="Content Placeholder 2"/>
          <p:cNvSpPr>
            <a:spLocks noGrp="1"/>
          </p:cNvSpPr>
          <p:nvPr>
            <p:ph idx="1"/>
          </p:nvPr>
        </p:nvSpPr>
        <p:spPr>
          <a:xfrm>
            <a:off x="524256" y="1282418"/>
            <a:ext cx="11292254" cy="5187079"/>
          </a:xfrm>
        </p:spPr>
        <p:txBody>
          <a:bodyPr/>
          <a:lstStyle/>
          <a:p>
            <a:pPr marL="283845" indent="-283845">
              <a:buFont typeface="Wingdings"/>
              <a:buChar char="n"/>
            </a:pPr>
            <a:r>
              <a:rPr lang="en-US" dirty="0">
                <a:latin typeface="Arial"/>
                <a:cs typeface="Arial"/>
              </a:rPr>
              <a:t>Step 1 – Human Resources (HR) Staffer initiates PCS process in USA Staffing (USAS)  </a:t>
            </a:r>
            <a:endParaRPr lang="en-US" b="0" dirty="0">
              <a:latin typeface="Arial"/>
              <a:cs typeface="Arial"/>
            </a:endParaRPr>
          </a:p>
          <a:p>
            <a:pPr marL="407670" lvl="1" indent="0">
              <a:buNone/>
            </a:pPr>
            <a:r>
              <a:rPr lang="en-US" b="0" dirty="0">
                <a:latin typeface="Arial"/>
                <a:cs typeface="Arial"/>
              </a:rPr>
              <a:t>(This is the individual that extends the tentative job offer (TJO) to the selectee)</a:t>
            </a:r>
          </a:p>
          <a:p>
            <a:pPr marL="688340" lvl="1" indent="-280670">
              <a:buFont typeface="Wingdings"/>
              <a:buChar char="n"/>
            </a:pPr>
            <a:r>
              <a:rPr lang="en-US" b="0" dirty="0">
                <a:latin typeface="Arial"/>
                <a:cs typeface="Arial"/>
              </a:rPr>
              <a:t>Assigns PCS-1 </a:t>
            </a:r>
          </a:p>
          <a:p>
            <a:pPr marL="688340" lvl="1" indent="-280670">
              <a:buFont typeface="Wingdings"/>
              <a:buChar char="n"/>
            </a:pPr>
            <a:r>
              <a:rPr lang="en-US" b="0" dirty="0">
                <a:latin typeface="Arial"/>
                <a:cs typeface="Arial"/>
              </a:rPr>
              <a:t>Completes all required questionnaire fields (Position, Employment, &amp; Change of Station)</a:t>
            </a:r>
            <a:r>
              <a:rPr lang="en-US" b="0" dirty="0">
                <a:solidFill>
                  <a:srgbClr val="242424"/>
                </a:solidFill>
                <a:latin typeface="Arial"/>
                <a:cs typeface="Arial"/>
              </a:rPr>
              <a:t> </a:t>
            </a:r>
            <a:endParaRPr lang="en-US" b="0" dirty="0">
              <a:latin typeface="Arial"/>
              <a:cs typeface="Arial"/>
            </a:endParaRPr>
          </a:p>
          <a:p>
            <a:pPr marL="407670" lvl="1" indent="0">
              <a:buNone/>
            </a:pPr>
            <a:r>
              <a:rPr lang="en-US" u="sng" dirty="0">
                <a:latin typeface="Arial"/>
                <a:cs typeface="Arial"/>
              </a:rPr>
              <a:t>Without all information filled in, selectee will be unable to sign </a:t>
            </a:r>
            <a:endParaRPr lang="en-US" b="0" dirty="0">
              <a:latin typeface="Arial"/>
              <a:cs typeface="Arial"/>
            </a:endParaRPr>
          </a:p>
          <a:p>
            <a:pPr marL="283845" indent="-283845">
              <a:buFont typeface="Wingdings"/>
              <a:buChar char="n"/>
            </a:pPr>
            <a:r>
              <a:rPr lang="en-US" dirty="0">
                <a:latin typeface="Arial"/>
                <a:cs typeface="Arial"/>
              </a:rPr>
              <a:t>Step 2 – Selectee completes assigned tasks &amp; signs the PCS-1 </a:t>
            </a:r>
          </a:p>
          <a:p>
            <a:pPr marL="688340" lvl="1" indent="-280670">
              <a:buFont typeface="Wingdings"/>
              <a:buChar char="n"/>
            </a:pPr>
            <a:r>
              <a:rPr lang="en-US" b="0" dirty="0">
                <a:latin typeface="Arial"/>
                <a:cs typeface="Arial"/>
              </a:rPr>
              <a:t>If all areas are not filled in and signed, the staffer </a:t>
            </a:r>
            <a:r>
              <a:rPr lang="en-US" dirty="0">
                <a:latin typeface="Arial"/>
                <a:cs typeface="Arial"/>
              </a:rPr>
              <a:t>WILL NOT </a:t>
            </a:r>
            <a:r>
              <a:rPr lang="en-US" b="0" dirty="0">
                <a:latin typeface="Arial"/>
                <a:cs typeface="Arial"/>
              </a:rPr>
              <a:t>be able to initiate the request for PCS Orders</a:t>
            </a:r>
          </a:p>
          <a:p>
            <a:pPr marL="283845" indent="-283845">
              <a:buFont typeface="Wingdings"/>
              <a:buChar char="n"/>
            </a:pPr>
            <a:r>
              <a:rPr lang="en-US" dirty="0">
                <a:latin typeface="Arial"/>
                <a:cs typeface="Arial"/>
              </a:rPr>
              <a:t>Step 3 – HR Staffer confirms tabs are completed and sends request for orders processing template email to the PCS team</a:t>
            </a:r>
            <a:endParaRPr lang="en-US" b="0" dirty="0">
              <a:latin typeface="Arial"/>
              <a:cs typeface="Arial"/>
            </a:endParaRPr>
          </a:p>
          <a:p>
            <a:pPr marL="283845" indent="-283845">
              <a:buFont typeface="Wingdings"/>
              <a:buChar char="n"/>
            </a:pPr>
            <a:endParaRPr lang="en-US" b="0" dirty="0">
              <a:latin typeface="Arial"/>
              <a:cs typeface="Arial"/>
            </a:endParaRPr>
          </a:p>
          <a:p>
            <a:pPr marL="406400" lvl="1" indent="0">
              <a:spcBef>
                <a:spcPts val="600"/>
              </a:spcBef>
              <a:buNone/>
            </a:pPr>
            <a:endParaRPr lang="en-US" b="0" dirty="0">
              <a:latin typeface="Arial"/>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5</a:t>
            </a:fld>
            <a:endParaRPr lang="en-US">
              <a:solidFill>
                <a:srgbClr val="808080"/>
              </a:solidFill>
            </a:endParaRPr>
          </a:p>
        </p:txBody>
      </p:sp>
    </p:spTree>
    <p:extLst>
      <p:ext uri="{BB962C8B-B14F-4D97-AF65-F5344CB8AC3E}">
        <p14:creationId xmlns:p14="http://schemas.microsoft.com/office/powerpoint/2010/main" val="2639808028"/>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30641"/>
            <a:ext cx="6872654" cy="747727"/>
          </a:xfrm>
        </p:spPr>
        <p:txBody>
          <a:bodyPr/>
          <a:lstStyle/>
          <a:p>
            <a:r>
              <a:rPr lang="en-US" i="1"/>
              <a:t>PCS Process Steps (</a:t>
            </a:r>
            <a:r>
              <a:rPr lang="en-US"/>
              <a:t>cont'd</a:t>
            </a:r>
            <a:r>
              <a:rPr lang="en-US" i="1"/>
              <a:t>)</a:t>
            </a:r>
          </a:p>
        </p:txBody>
      </p:sp>
      <p:sp>
        <p:nvSpPr>
          <p:cNvPr id="3" name="Content Placeholder 2"/>
          <p:cNvSpPr>
            <a:spLocks noGrp="1"/>
          </p:cNvSpPr>
          <p:nvPr>
            <p:ph idx="1"/>
          </p:nvPr>
        </p:nvSpPr>
        <p:spPr>
          <a:xfrm>
            <a:off x="533400" y="1327386"/>
            <a:ext cx="11125200" cy="5187079"/>
          </a:xfrm>
        </p:spPr>
        <p:txBody>
          <a:bodyPr/>
          <a:lstStyle/>
          <a:p>
            <a:pPr marL="283845" indent="-283845">
              <a:buFont typeface="Wingdings"/>
              <a:buChar char="n"/>
            </a:pPr>
            <a:r>
              <a:rPr lang="en-US" dirty="0">
                <a:solidFill>
                  <a:srgbClr val="000000"/>
                </a:solidFill>
                <a:latin typeface="Arial"/>
                <a:cs typeface="Arial"/>
              </a:rPr>
              <a:t>Step 4 – PCS Section (Gate Keeper) receives PCS Request</a:t>
            </a:r>
            <a:endParaRPr lang="en-US" b="0" dirty="0">
              <a:solidFill>
                <a:srgbClr val="000000"/>
              </a:solidFill>
              <a:latin typeface="Arial"/>
              <a:cs typeface="Arial"/>
            </a:endParaRPr>
          </a:p>
          <a:p>
            <a:pPr marL="688340" lvl="1" indent="-342900">
              <a:buFont typeface="Wingdings"/>
              <a:buChar char="n"/>
            </a:pPr>
            <a:r>
              <a:rPr lang="en-US" b="0" dirty="0">
                <a:solidFill>
                  <a:srgbClr val="000000"/>
                </a:solidFill>
                <a:latin typeface="Arial"/>
                <a:cs typeface="Arial"/>
              </a:rPr>
              <a:t>Reviews documents / PCS forms in USAS</a:t>
            </a:r>
          </a:p>
          <a:p>
            <a:pPr marL="688340" lvl="1" indent="-280670">
              <a:buFont typeface="Wingdings"/>
              <a:buChar char="n"/>
            </a:pPr>
            <a:r>
              <a:rPr lang="en-US" b="0" dirty="0">
                <a:solidFill>
                  <a:srgbClr val="000000"/>
                </a:solidFill>
                <a:latin typeface="Arial"/>
                <a:cs typeface="Arial"/>
              </a:rPr>
              <a:t>Builds </a:t>
            </a:r>
            <a:r>
              <a:rPr lang="en-US" b="0" err="1">
                <a:solidFill>
                  <a:srgbClr val="000000"/>
                </a:solidFill>
                <a:latin typeface="Arial"/>
                <a:cs typeface="Arial"/>
              </a:rPr>
              <a:t>myFSS</a:t>
            </a:r>
            <a:r>
              <a:rPr lang="en-US" b="0" dirty="0">
                <a:solidFill>
                  <a:srgbClr val="000000"/>
                </a:solidFill>
                <a:latin typeface="Arial"/>
                <a:cs typeface="Arial"/>
              </a:rPr>
              <a:t> case and assigns to PCS Chief when documents are verified complete</a:t>
            </a:r>
          </a:p>
          <a:p>
            <a:pPr marL="342900" lvl="1" indent="-342900">
              <a:spcBef>
                <a:spcPts val="1200"/>
              </a:spcBef>
              <a:buFont typeface="Wingdings"/>
              <a:buChar char="n"/>
            </a:pPr>
            <a:r>
              <a:rPr lang="en-US" dirty="0">
                <a:solidFill>
                  <a:srgbClr val="000000"/>
                </a:solidFill>
                <a:latin typeface="Arial"/>
                <a:cs typeface="Arial"/>
              </a:rPr>
              <a:t>Step 5 – PCS Section Chief assigns PCS case to Technician</a:t>
            </a:r>
            <a:endParaRPr lang="en-US" b="0">
              <a:solidFill>
                <a:srgbClr val="000000"/>
              </a:solidFill>
              <a:latin typeface="Arial"/>
              <a:cs typeface="Arial"/>
            </a:endParaRPr>
          </a:p>
          <a:p>
            <a:pPr marL="283845" indent="-283845">
              <a:spcBef>
                <a:spcPts val="1200"/>
              </a:spcBef>
              <a:buFont typeface="Wingdings"/>
              <a:buChar char="n"/>
            </a:pPr>
            <a:r>
              <a:rPr lang="en-US" dirty="0">
                <a:solidFill>
                  <a:srgbClr val="000000"/>
                </a:solidFill>
                <a:latin typeface="Arial"/>
                <a:cs typeface="Arial"/>
              </a:rPr>
              <a:t>Step 6 – PCS Technician processes PCS orders (DD Form 1614)</a:t>
            </a:r>
            <a:endParaRPr lang="en-US" b="0">
              <a:solidFill>
                <a:srgbClr val="000000"/>
              </a:solidFill>
              <a:latin typeface="Arial"/>
              <a:cs typeface="Arial"/>
            </a:endParaRPr>
          </a:p>
          <a:p>
            <a:pPr marL="688340" lvl="1" indent="-281940">
              <a:spcBef>
                <a:spcPts val="600"/>
              </a:spcBef>
              <a:buFont typeface="Wingdings"/>
              <a:buChar char="n"/>
            </a:pPr>
            <a:r>
              <a:rPr lang="en-US" b="0" dirty="0">
                <a:solidFill>
                  <a:srgbClr val="000000"/>
                </a:solidFill>
                <a:latin typeface="Arial"/>
                <a:cs typeface="Arial"/>
              </a:rPr>
              <a:t>Reviews PCS documents in USAS for accuracy</a:t>
            </a:r>
          </a:p>
          <a:p>
            <a:pPr marL="688340" indent="-281940">
              <a:spcBef>
                <a:spcPts val="600"/>
              </a:spcBef>
              <a:buFont typeface="Wingdings"/>
              <a:buChar char="n"/>
            </a:pPr>
            <a:r>
              <a:rPr lang="en-US" b="0" dirty="0">
                <a:solidFill>
                  <a:srgbClr val="000000"/>
                </a:solidFill>
                <a:latin typeface="Arial"/>
                <a:cs typeface="Arial"/>
              </a:rPr>
              <a:t>Sends PCS Briefing, technician contact information, and request for any other documents required to selectee and courtesy copies all involved parties</a:t>
            </a:r>
          </a:p>
          <a:p>
            <a:pPr marL="688340" indent="-281940">
              <a:spcBef>
                <a:spcPts val="600"/>
              </a:spcBef>
              <a:buFont typeface="Wingdings"/>
              <a:buChar char="n"/>
            </a:pPr>
            <a:r>
              <a:rPr lang="en-US" b="0" dirty="0">
                <a:solidFill>
                  <a:srgbClr val="000000"/>
                </a:solidFill>
                <a:latin typeface="Arial"/>
                <a:cs typeface="Arial"/>
              </a:rPr>
              <a:t>Builds order and cost sheet then forwards for quality control (QC) review</a:t>
            </a:r>
          </a:p>
          <a:p>
            <a:pPr marL="283845" indent="-283845">
              <a:buFont typeface="Wingdings"/>
              <a:buChar char="n"/>
            </a:pPr>
            <a:r>
              <a:rPr lang="en-US" dirty="0">
                <a:solidFill>
                  <a:srgbClr val="000000"/>
                </a:solidFill>
                <a:latin typeface="Arial"/>
                <a:cs typeface="Arial"/>
              </a:rPr>
              <a:t>Step 7 – PCS Quality Check</a:t>
            </a:r>
            <a:endParaRPr lang="en-US" b="0">
              <a:solidFill>
                <a:srgbClr val="000000"/>
              </a:solidFill>
              <a:latin typeface="Arial"/>
              <a:cs typeface="Arial"/>
            </a:endParaRPr>
          </a:p>
          <a:p>
            <a:pPr marL="688340" lvl="1" indent="-283845">
              <a:buFont typeface="Wingdings"/>
              <a:buChar char="n"/>
            </a:pPr>
            <a:r>
              <a:rPr lang="en-US" b="0" dirty="0">
                <a:solidFill>
                  <a:srgbClr val="000000"/>
                </a:solidFill>
                <a:latin typeface="Arial"/>
                <a:cs typeface="Arial"/>
              </a:rPr>
              <a:t>Reviews PCS orders and cost sheet for accuracy and forwards for funding allocation</a:t>
            </a:r>
          </a:p>
          <a:p>
            <a:pPr marL="283845" indent="-283845">
              <a:buFont typeface="Wingdings"/>
              <a:buChar char="n"/>
            </a:pPr>
            <a:r>
              <a:rPr lang="en-US" dirty="0">
                <a:solidFill>
                  <a:srgbClr val="000000"/>
                </a:solidFill>
                <a:latin typeface="Arial"/>
                <a:cs typeface="Arial"/>
              </a:rPr>
              <a:t>Step 8 – PCS Technician forwards order for authentication </a:t>
            </a:r>
            <a:r>
              <a:rPr lang="en-US" dirty="0">
                <a:solidFill>
                  <a:srgbClr val="242424"/>
                </a:solidFill>
                <a:latin typeface="Arial"/>
                <a:cs typeface="Arial"/>
              </a:rPr>
              <a:t>based on position type</a:t>
            </a:r>
            <a:r>
              <a:rPr lang="en-US" b="0" dirty="0">
                <a:solidFill>
                  <a:srgbClr val="242424"/>
                </a:solidFill>
                <a:latin typeface="Arial"/>
                <a:cs typeface="Arial"/>
              </a:rPr>
              <a:t> </a:t>
            </a:r>
            <a:endParaRPr lang="en-US" b="0" dirty="0">
              <a:solidFill>
                <a:srgbClr val="000000"/>
              </a:solidFill>
              <a:latin typeface="Arial"/>
              <a:cs typeface="Arial"/>
            </a:endParaRPr>
          </a:p>
          <a:p>
            <a:pPr marL="406400" lvl="1" indent="0">
              <a:spcBef>
                <a:spcPts val="600"/>
              </a:spcBef>
              <a:buNone/>
            </a:pPr>
            <a:endParaRPr lang="en-US" b="0" dirty="0">
              <a:solidFill>
                <a:srgbClr val="242424"/>
              </a:solidFill>
              <a:latin typeface="Arial"/>
              <a:cs typeface="Arial"/>
            </a:endParaRPr>
          </a:p>
          <a:p>
            <a:pPr marL="406400" lvl="1" indent="0">
              <a:lnSpc>
                <a:spcPct val="80000"/>
              </a:lnSpc>
              <a:spcBef>
                <a:spcPts val="0"/>
              </a:spcBef>
              <a:buNone/>
            </a:pPr>
            <a:endParaRPr lang="en-US" sz="1800" b="0">
              <a:latin typeface="Arial"/>
              <a:cs typeface="Arial"/>
            </a:endParaRPr>
          </a:p>
          <a:p>
            <a:pPr marL="342900" indent="-342900" algn="ctr">
              <a:lnSpc>
                <a:spcPct val="80000"/>
              </a:lnSpc>
              <a:spcBef>
                <a:spcPts val="0"/>
              </a:spcBef>
              <a:buNone/>
            </a:pPr>
            <a:endParaRPr lang="en-US" sz="1800">
              <a:latin typeface="Times New Roman" panose="02020603050405020304" pitchFamily="18" charset="0"/>
              <a:cs typeface="Times New Roman" panose="02020603050405020304" pitchFamily="18" charset="0"/>
            </a:endParaRPr>
          </a:p>
          <a:p>
            <a:pPr marL="342900" indent="-342900">
              <a:lnSpc>
                <a:spcPct val="80000"/>
              </a:lnSpc>
              <a:buNone/>
            </a:pPr>
            <a:endParaRPr lang="en-US">
              <a:latin typeface="Arial"/>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6</a:t>
            </a:fld>
            <a:endParaRPr lang="en-US">
              <a:solidFill>
                <a:srgbClr val="808080"/>
              </a:solidFill>
            </a:endParaRPr>
          </a:p>
        </p:txBody>
      </p:sp>
    </p:spTree>
    <p:extLst>
      <p:ext uri="{BB962C8B-B14F-4D97-AF65-F5344CB8AC3E}">
        <p14:creationId xmlns:p14="http://schemas.microsoft.com/office/powerpoint/2010/main" val="723818088"/>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30641"/>
            <a:ext cx="6872654" cy="747727"/>
          </a:xfrm>
        </p:spPr>
        <p:txBody>
          <a:bodyPr/>
          <a:lstStyle/>
          <a:p>
            <a:r>
              <a:rPr lang="en-US" i="1"/>
              <a:t>PCS Process Steps (</a:t>
            </a:r>
            <a:r>
              <a:rPr lang="en-US"/>
              <a:t>cont'd</a:t>
            </a:r>
            <a:r>
              <a:rPr lang="en-US" i="1"/>
              <a:t>)</a:t>
            </a:r>
          </a:p>
        </p:txBody>
      </p:sp>
      <p:sp>
        <p:nvSpPr>
          <p:cNvPr id="3" name="Content Placeholder 2"/>
          <p:cNvSpPr>
            <a:spLocks noGrp="1"/>
          </p:cNvSpPr>
          <p:nvPr>
            <p:ph idx="1"/>
          </p:nvPr>
        </p:nvSpPr>
        <p:spPr>
          <a:xfrm>
            <a:off x="533400" y="1337546"/>
            <a:ext cx="11125200" cy="5187079"/>
          </a:xfrm>
        </p:spPr>
        <p:txBody>
          <a:bodyPr/>
          <a:lstStyle/>
          <a:p>
            <a:pPr marL="283845" indent="-283845">
              <a:buFont typeface="Wingdings"/>
              <a:buChar char="n"/>
            </a:pPr>
            <a:r>
              <a:rPr lang="en-US" dirty="0">
                <a:latin typeface="Arial"/>
                <a:cs typeface="Arial"/>
              </a:rPr>
              <a:t>Step 9  – Funding Authentication (Based on Position Type)</a:t>
            </a:r>
            <a:endParaRPr lang="en-US" b="0" dirty="0">
              <a:latin typeface="Arial"/>
              <a:cs typeface="Arial"/>
            </a:endParaRPr>
          </a:p>
          <a:p>
            <a:pPr marL="688340" lvl="1" indent="-281940">
              <a:buFont typeface="Wingdings"/>
              <a:buChar char="n"/>
            </a:pPr>
            <a:r>
              <a:rPr lang="en-US" dirty="0">
                <a:latin typeface="Arial"/>
                <a:cs typeface="Arial"/>
              </a:rPr>
              <a:t>Centrally Managed (CP):</a:t>
            </a:r>
            <a:endParaRPr lang="en-US" b="0" dirty="0">
              <a:latin typeface="Arial"/>
              <a:cs typeface="Arial"/>
            </a:endParaRPr>
          </a:p>
          <a:p>
            <a:pPr marL="974090" lvl="1" indent="-285750">
              <a:buFont typeface="Wingdings"/>
              <a:buChar char="n"/>
            </a:pPr>
            <a:r>
              <a:rPr lang="en-US" b="0" dirty="0">
                <a:latin typeface="Arial"/>
                <a:cs typeface="Arial"/>
              </a:rPr>
              <a:t>AFPC/FMY reviews documents, inputs funding citations, and authenticates orders</a:t>
            </a:r>
          </a:p>
          <a:p>
            <a:pPr marL="688340" lvl="1" indent="-281940">
              <a:buFont typeface="Wingdings"/>
              <a:buChar char="n"/>
            </a:pPr>
            <a:r>
              <a:rPr lang="en-US" dirty="0">
                <a:latin typeface="Arial"/>
                <a:cs typeface="Arial"/>
              </a:rPr>
              <a:t>Non-Centrally Managed (NCP):</a:t>
            </a:r>
            <a:endParaRPr lang="en-US" b="0" dirty="0">
              <a:latin typeface="Arial"/>
              <a:cs typeface="Arial"/>
            </a:endParaRPr>
          </a:p>
          <a:p>
            <a:pPr marL="974090" lvl="1" indent="-285750">
              <a:buFont typeface="Wingdings"/>
              <a:buChar char="n"/>
            </a:pPr>
            <a:r>
              <a:rPr lang="en-US" b="0" dirty="0">
                <a:latin typeface="Arial"/>
                <a:cs typeface="Arial"/>
              </a:rPr>
              <a:t>FM Certifying Official (gaining or losing CPS) authenticates and certifies orders</a:t>
            </a:r>
          </a:p>
          <a:p>
            <a:pPr marL="283845" indent="-283845">
              <a:buFont typeface="Wingdings"/>
              <a:buChar char="n"/>
            </a:pPr>
            <a:r>
              <a:rPr lang="en-US" dirty="0">
                <a:latin typeface="Arial"/>
                <a:cs typeface="Arial"/>
              </a:rPr>
              <a:t>Step 10 – PCS Approver</a:t>
            </a:r>
            <a:endParaRPr lang="en-US" b="0" dirty="0">
              <a:latin typeface="Arial"/>
              <a:cs typeface="Arial"/>
            </a:endParaRPr>
          </a:p>
          <a:p>
            <a:pPr marL="688340" lvl="1" indent="-281940">
              <a:buFont typeface="Wingdings"/>
              <a:buChar char="n"/>
            </a:pPr>
            <a:r>
              <a:rPr lang="en-US" b="0" dirty="0">
                <a:latin typeface="Arial"/>
                <a:cs typeface="Arial"/>
              </a:rPr>
              <a:t>Centrally managed orders, Civ PCS section will approve and notify the HR staffer that the order is ready for release</a:t>
            </a:r>
          </a:p>
          <a:p>
            <a:pPr marL="688340" lvl="1" indent="-281940">
              <a:buFont typeface="Wingdings"/>
              <a:buChar char="n"/>
            </a:pPr>
            <a:r>
              <a:rPr lang="en-US" b="0" dirty="0">
                <a:latin typeface="Arial"/>
                <a:cs typeface="Arial"/>
              </a:rPr>
              <a:t>Non-centrally managed positions – CPS notifies HR Staffer orders are approved and ready for release</a:t>
            </a:r>
          </a:p>
          <a:p>
            <a:pPr marL="283845" indent="-283845">
              <a:buFont typeface="Wingdings"/>
              <a:buChar char="n"/>
            </a:pPr>
            <a:r>
              <a:rPr lang="en-US" dirty="0">
                <a:latin typeface="Arial"/>
                <a:cs typeface="Arial"/>
              </a:rPr>
              <a:t>Step 11 – HR Staffer </a:t>
            </a:r>
            <a:endParaRPr lang="en-US" b="0" dirty="0">
              <a:latin typeface="Arial"/>
              <a:cs typeface="Arial"/>
            </a:endParaRPr>
          </a:p>
          <a:p>
            <a:pPr marL="688340" lvl="1" indent="-281940">
              <a:buFont typeface="Wingdings"/>
              <a:buChar char="n"/>
            </a:pPr>
            <a:r>
              <a:rPr lang="en-US" b="0" dirty="0">
                <a:latin typeface="Arial"/>
                <a:cs typeface="Arial"/>
              </a:rPr>
              <a:t>Releases orders to selectee </a:t>
            </a:r>
            <a:r>
              <a:rPr lang="en-US" b="0" dirty="0">
                <a:solidFill>
                  <a:srgbClr val="FF0000"/>
                </a:solidFill>
                <a:latin typeface="Arial"/>
                <a:cs typeface="Arial"/>
              </a:rPr>
              <a:t>**</a:t>
            </a:r>
            <a:r>
              <a:rPr lang="en-US" dirty="0">
                <a:solidFill>
                  <a:srgbClr val="FF0000"/>
                </a:solidFill>
                <a:latin typeface="Arial"/>
                <a:cs typeface="Arial"/>
              </a:rPr>
              <a:t>REMINDER: Only AFPC and AFMC staffers can release PCS orders</a:t>
            </a:r>
            <a:endParaRPr lang="en-US" b="0" dirty="0">
              <a:latin typeface="Arial"/>
              <a:cs typeface="Arial"/>
            </a:endParaRPr>
          </a:p>
          <a:p>
            <a:pPr marL="1905" indent="0">
              <a:spcBef>
                <a:spcPts val="600"/>
              </a:spcBef>
              <a:buNone/>
            </a:pPr>
            <a:endParaRPr lang="en-US" b="0" dirty="0">
              <a:latin typeface="Arial"/>
              <a:cs typeface="Arial"/>
            </a:endParaRPr>
          </a:p>
          <a:p>
            <a:pPr marL="342900" indent="-342900">
              <a:lnSpc>
                <a:spcPct val="80000"/>
              </a:lnSpc>
              <a:buNone/>
            </a:pPr>
            <a:endParaRPr lang="en-US">
              <a:latin typeface="Arial"/>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7</a:t>
            </a:fld>
            <a:endParaRPr lang="en-US">
              <a:solidFill>
                <a:srgbClr val="808080"/>
              </a:solidFill>
            </a:endParaRPr>
          </a:p>
        </p:txBody>
      </p:sp>
    </p:spTree>
    <p:extLst>
      <p:ext uri="{BB962C8B-B14F-4D97-AF65-F5344CB8AC3E}">
        <p14:creationId xmlns:p14="http://schemas.microsoft.com/office/powerpoint/2010/main" val="770413273"/>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915" y="145815"/>
            <a:ext cx="6837485" cy="993912"/>
          </a:xfrm>
        </p:spPr>
        <p:txBody>
          <a:bodyPr/>
          <a:lstStyle/>
          <a:p>
            <a:r>
              <a:rPr lang="en-US" i="1"/>
              <a:t>Selectee Responsibilities</a:t>
            </a:r>
          </a:p>
        </p:txBody>
      </p:sp>
      <p:sp>
        <p:nvSpPr>
          <p:cNvPr id="3" name="Content Placeholder 2"/>
          <p:cNvSpPr>
            <a:spLocks noGrp="1"/>
          </p:cNvSpPr>
          <p:nvPr>
            <p:ph idx="1"/>
          </p:nvPr>
        </p:nvSpPr>
        <p:spPr>
          <a:xfrm>
            <a:off x="533400" y="1295400"/>
            <a:ext cx="11353800" cy="5037992"/>
          </a:xfrm>
        </p:spPr>
        <p:txBody>
          <a:bodyPr/>
          <a:lstStyle/>
          <a:p>
            <a:pPr marL="283845" indent="-283845">
              <a:spcBef>
                <a:spcPts val="1200"/>
              </a:spcBef>
            </a:pPr>
            <a:r>
              <a:rPr lang="en-US"/>
              <a:t>Ensure all information and documents are accurate and complete in USAS</a:t>
            </a:r>
          </a:p>
          <a:p>
            <a:pPr marL="283845" indent="-283845"/>
            <a:r>
              <a:rPr lang="en-US">
                <a:cs typeface="Arial"/>
              </a:rPr>
              <a:t>See the PCS Required Documents List on the link below </a:t>
            </a:r>
            <a:r>
              <a:rPr lang="en-US"/>
              <a:t>to help determine what additional documents and / or forms may be required prior to completing your PCS orders</a:t>
            </a:r>
            <a:endParaRPr lang="en-US">
              <a:cs typeface="Arial"/>
            </a:endParaRPr>
          </a:p>
          <a:p>
            <a:pPr marL="749300" lvl="1" indent="-342900"/>
            <a:r>
              <a:rPr lang="en-US">
                <a:solidFill>
                  <a:srgbClr val="000000"/>
                </a:solidFill>
              </a:rPr>
              <a:t>Examples include</a:t>
            </a:r>
            <a:r>
              <a:rPr lang="en-US" b="0">
                <a:solidFill>
                  <a:srgbClr val="000000"/>
                </a:solidFill>
              </a:rPr>
              <a:t>:</a:t>
            </a:r>
            <a:endParaRPr lang="en-US" b="0">
              <a:solidFill>
                <a:srgbClr val="000000"/>
              </a:solidFill>
              <a:cs typeface="Arial"/>
            </a:endParaRPr>
          </a:p>
          <a:p>
            <a:pPr marL="1083945" lvl="2" indent="-342900"/>
            <a:r>
              <a:rPr lang="en-US" b="0">
                <a:solidFill>
                  <a:srgbClr val="000000"/>
                </a:solidFill>
              </a:rPr>
              <a:t>Birth certificates and / or custody documents for children under 21 who do not share same last name of the selectee</a:t>
            </a:r>
            <a:endParaRPr lang="en-US" b="0">
              <a:solidFill>
                <a:srgbClr val="000000"/>
              </a:solidFill>
              <a:cs typeface="Arial"/>
            </a:endParaRPr>
          </a:p>
          <a:p>
            <a:pPr marL="1083945" lvl="2" indent="-342900"/>
            <a:r>
              <a:rPr lang="en-US" b="0">
                <a:solidFill>
                  <a:srgbClr val="000000"/>
                </a:solidFill>
              </a:rPr>
              <a:t>Marriage certificate for spouse that does not share same last name of the selectee</a:t>
            </a:r>
            <a:endParaRPr lang="en-US" b="0">
              <a:solidFill>
                <a:srgbClr val="000000"/>
              </a:solidFill>
              <a:cs typeface="Arial"/>
            </a:endParaRPr>
          </a:p>
          <a:p>
            <a:pPr marL="1083945" lvl="2" indent="-342900"/>
            <a:r>
              <a:rPr lang="en-US" b="0">
                <a:solidFill>
                  <a:srgbClr val="000000"/>
                </a:solidFill>
              </a:rPr>
              <a:t>Physician affidavit for children ages 21 and over incapable of self-support</a:t>
            </a:r>
            <a:endParaRPr lang="en-US">
              <a:solidFill>
                <a:srgbClr val="000000"/>
              </a:solidFill>
            </a:endParaRPr>
          </a:p>
          <a:p>
            <a:pPr marL="741045" lvl="2" indent="0">
              <a:buNone/>
            </a:pPr>
            <a:r>
              <a:rPr lang="en-US" b="0">
                <a:solidFill>
                  <a:srgbClr val="000000"/>
                </a:solidFill>
                <a:hlinkClick r:id="rId2"/>
              </a:rPr>
              <a:t>https</a:t>
            </a:r>
            <a:r>
              <a:rPr lang="en-US" b="0">
                <a:ea typeface="+mn-lt"/>
                <a:cs typeface="+mn-lt"/>
                <a:hlinkClick r:id="rId2"/>
              </a:rPr>
              <a:t>://www.afpc.af.mil/Civilian-Career-Management/Civilian-PCS/</a:t>
            </a:r>
            <a:endParaRPr lang="en-US">
              <a:cs typeface="Arial"/>
            </a:endParaRPr>
          </a:p>
          <a:p>
            <a:pPr marL="0" indent="0" algn="ctr">
              <a:buNone/>
            </a:pPr>
            <a:endParaRPr lang="en-US">
              <a:cs typeface="Arial"/>
              <a:hlinkClick r:id="rId3" invalidUrl="http://"/>
            </a:endParaRPr>
          </a:p>
          <a:p>
            <a:pPr marL="0" indent="0" algn="ctr">
              <a:buNone/>
            </a:pPr>
            <a:r>
              <a:rPr lang="en-US">
                <a:cs typeface="Arial"/>
              </a:rPr>
              <a:t> </a:t>
            </a:r>
            <a:endParaRPr lang="en-US">
              <a:solidFill>
                <a:srgbClr val="000000"/>
              </a:solidFill>
            </a:endParaRPr>
          </a:p>
        </p:txBody>
      </p:sp>
      <p:sp>
        <p:nvSpPr>
          <p:cNvPr id="4" name="Slide Number Placeholder 3">
            <a:extLst>
              <a:ext uri="{FF2B5EF4-FFF2-40B4-BE49-F238E27FC236}">
                <a16:creationId xmlns:a16="http://schemas.microsoft.com/office/drawing/2014/main" id="{1432EF40-7F98-099A-C9F7-7020116CF954}"/>
              </a:ext>
            </a:extLst>
          </p:cNvPr>
          <p:cNvSpPr>
            <a:spLocks noGrp="1"/>
          </p:cNvSpPr>
          <p:nvPr>
            <p:ph type="sldNum" sz="quarter" idx="11"/>
          </p:nvPr>
        </p:nvSpPr>
        <p:spPr/>
        <p:txBody>
          <a:bodyPr/>
          <a:lstStyle/>
          <a:p>
            <a:pPr>
              <a:defRPr/>
            </a:pPr>
            <a:fld id="{8742E453-760C-45C9-8C05-6ED692EDA49B}" type="slidenum">
              <a:rPr lang="en-US" smtClean="0"/>
              <a:pPr>
                <a:defRPr/>
              </a:pPr>
              <a:t>8</a:t>
            </a:fld>
            <a:endParaRPr lang="en-US">
              <a:solidFill>
                <a:srgbClr val="808080"/>
              </a:solidFill>
            </a:endParaRPr>
          </a:p>
        </p:txBody>
      </p:sp>
    </p:spTree>
    <p:extLst>
      <p:ext uri="{BB962C8B-B14F-4D97-AF65-F5344CB8AC3E}">
        <p14:creationId xmlns:p14="http://schemas.microsoft.com/office/powerpoint/2010/main" val="4219638040"/>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915" y="145815"/>
            <a:ext cx="6837485" cy="993912"/>
          </a:xfrm>
        </p:spPr>
        <p:txBody>
          <a:bodyPr/>
          <a:lstStyle/>
          <a:p>
            <a:r>
              <a:rPr lang="en-US" i="1"/>
              <a:t>Selectee Responsibilities (</a:t>
            </a:r>
            <a:r>
              <a:rPr lang="en-US"/>
              <a:t>cont'd</a:t>
            </a:r>
            <a:r>
              <a:rPr lang="en-US" i="1"/>
              <a:t>)</a:t>
            </a:r>
          </a:p>
        </p:txBody>
      </p:sp>
      <p:sp>
        <p:nvSpPr>
          <p:cNvPr id="3" name="Content Placeholder 2"/>
          <p:cNvSpPr>
            <a:spLocks noGrp="1"/>
          </p:cNvSpPr>
          <p:nvPr>
            <p:ph idx="1"/>
          </p:nvPr>
        </p:nvSpPr>
        <p:spPr>
          <a:xfrm>
            <a:off x="488577" y="1295400"/>
            <a:ext cx="11452411" cy="5037992"/>
          </a:xfrm>
        </p:spPr>
        <p:txBody>
          <a:bodyPr/>
          <a:lstStyle/>
          <a:p>
            <a:pPr marL="283845" indent="-283845"/>
            <a:r>
              <a:rPr lang="en-US" dirty="0"/>
              <a:t>Contact designated PCS Technician if assistance is needed with understanding authorized entitlements and allowances</a:t>
            </a:r>
            <a:endParaRPr lang="en-US" dirty="0">
              <a:cs typeface="Arial"/>
            </a:endParaRPr>
          </a:p>
          <a:p>
            <a:pPr marL="283845" indent="-283845"/>
            <a:r>
              <a:rPr lang="en-US" dirty="0">
                <a:cs typeface="Arial"/>
              </a:rPr>
              <a:t>Once orders are received, contact nearest base transportation management office (TMO) to coordinate movement of household goods (HHG)</a:t>
            </a:r>
          </a:p>
          <a:p>
            <a:pPr marL="283845" indent="-283845"/>
            <a:r>
              <a:rPr lang="en-US" dirty="0">
                <a:cs typeface="Arial"/>
              </a:rPr>
              <a:t>Contact local/base travel management company (TMC) to arrange household goods (HHG)</a:t>
            </a:r>
          </a:p>
          <a:p>
            <a:pPr marL="283845" indent="-283845"/>
            <a:r>
              <a:rPr lang="en-US" dirty="0">
                <a:cs typeface="Arial"/>
              </a:rPr>
              <a:t>Submit final travel voucher to base finance office upon completion of PCS</a:t>
            </a:r>
            <a:endParaRPr lang="en-US" dirty="0">
              <a:solidFill>
                <a:srgbClr val="000000"/>
              </a:solidFill>
              <a:cs typeface="Arial"/>
            </a:endParaRPr>
          </a:p>
          <a:p>
            <a:pPr marL="0" indent="0">
              <a:buNone/>
            </a:pPr>
            <a:endParaRPr lang="en-US" dirty="0">
              <a:solidFill>
                <a:srgbClr val="FF0000"/>
              </a:solidFill>
              <a:cs typeface="Arial"/>
            </a:endParaRPr>
          </a:p>
        </p:txBody>
      </p:sp>
      <p:sp>
        <p:nvSpPr>
          <p:cNvPr id="4" name="Slide Number Placeholder 3">
            <a:extLst>
              <a:ext uri="{FF2B5EF4-FFF2-40B4-BE49-F238E27FC236}">
                <a16:creationId xmlns:a16="http://schemas.microsoft.com/office/drawing/2014/main" id="{1432EF40-7F98-099A-C9F7-7020116CF954}"/>
              </a:ext>
            </a:extLst>
          </p:cNvPr>
          <p:cNvSpPr>
            <a:spLocks noGrp="1"/>
          </p:cNvSpPr>
          <p:nvPr>
            <p:ph type="sldNum" sz="quarter" idx="11"/>
          </p:nvPr>
        </p:nvSpPr>
        <p:spPr/>
        <p:txBody>
          <a:bodyPr/>
          <a:lstStyle/>
          <a:p>
            <a:pPr>
              <a:defRPr/>
            </a:pPr>
            <a:fld id="{8742E453-760C-45C9-8C05-6ED692EDA49B}" type="slidenum">
              <a:rPr lang="en-US" smtClean="0"/>
              <a:pPr>
                <a:defRPr/>
              </a:pPr>
              <a:t>9</a:t>
            </a:fld>
            <a:endParaRPr lang="en-US">
              <a:solidFill>
                <a:srgbClr val="808080"/>
              </a:solidFill>
            </a:endParaRPr>
          </a:p>
        </p:txBody>
      </p:sp>
    </p:spTree>
    <p:extLst>
      <p:ext uri="{BB962C8B-B14F-4D97-AF65-F5344CB8AC3E}">
        <p14:creationId xmlns:p14="http://schemas.microsoft.com/office/powerpoint/2010/main" val="2124061235"/>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extLst>
    <p:ext uri="{6950BFC3-D8DA-4A85-94F7-54DA5524770B}">
      <p188:commentRel xmlns:p188="http://schemas.microsoft.com/office/powerpoint/2018/8/main" r:id="rId2"/>
    </p:ext>
  </p:extLst>
</p:sld>
</file>

<file path=ppt/theme/theme1.xml><?xml version="1.0" encoding="utf-8"?>
<a:theme xmlns:a="http://schemas.openxmlformats.org/drawingml/2006/main" name="3_USAF(Unclas)">
  <a:themeElements>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SAF(Uncl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noFill/>
          <a:miter lim="800000"/>
          <a:headEnd/>
          <a:tailEnd/>
        </a:ln>
      </a:spPr>
      <a:bodyPr wrap="square" lIns="91440" rIns="91440" anchor="ctr">
        <a:spAutoFit/>
      </a:bodyPr>
      <a:lstStyle>
        <a:defPPr indent="457200">
          <a:tabLst>
            <a:tab pos="2057400" algn="l"/>
          </a:tabLst>
          <a:defRPr sz="1200" b="1" u="sng" dirty="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AF(Uncla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AF(Uncla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AF(Uncla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AF(Uncla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AF(Uncla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AF(Uncla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2405E6F2B5FB5498BA512BB9BB98527" ma:contentTypeVersion="6" ma:contentTypeDescription="Create a new document." ma:contentTypeScope="" ma:versionID="987be7c5d9336da233131a70739b2fe7">
  <xsd:schema xmlns:xsd="http://www.w3.org/2001/XMLSchema" xmlns:xs="http://www.w3.org/2001/XMLSchema" xmlns:p="http://schemas.microsoft.com/office/2006/metadata/properties" xmlns:ns2="5394eaff-a894-4d9e-9938-a42eef63821c" xmlns:ns3="d4ad9e6f-2ebb-4c0b-98fc-41298b5aeec8" targetNamespace="http://schemas.microsoft.com/office/2006/metadata/properties" ma:root="true" ma:fieldsID="d9cadd8498c8caf9038ddc813fee3e49" ns2:_="" ns3:_="">
    <xsd:import namespace="5394eaff-a894-4d9e-9938-a42eef63821c"/>
    <xsd:import namespace="d4ad9e6f-2ebb-4c0b-98fc-41298b5aeec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94eaff-a894-4d9e-9938-a42eef6382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4ad9e6f-2ebb-4c0b-98fc-41298b5aeec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SharedWithUsers xmlns="d4ad9e6f-2ebb-4c0b-98fc-41298b5aeec8">
      <UserInfo>
        <DisplayName/>
        <AccountId xsi:nil="true"/>
        <AccountType/>
      </UserInfo>
    </SharedWithUsers>
  </documentManagement>
</p:properties>
</file>

<file path=customXml/itemProps1.xml><?xml version="1.0" encoding="utf-8"?>
<ds:datastoreItem xmlns:ds="http://schemas.openxmlformats.org/officeDocument/2006/customXml" ds:itemID="{D4C7D686-59F4-4471-B236-5A7784332F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394eaff-a894-4d9e-9938-a42eef63821c"/>
    <ds:schemaRef ds:uri="d4ad9e6f-2ebb-4c0b-98fc-41298b5aee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D70942B-67CC-4766-8E64-6B701B2DF5F4}">
  <ds:schemaRefs>
    <ds:schemaRef ds:uri="http://schemas.microsoft.com/sharepoint/v3/contenttype/forms"/>
  </ds:schemaRefs>
</ds:datastoreItem>
</file>

<file path=customXml/itemProps3.xml><?xml version="1.0" encoding="utf-8"?>
<ds:datastoreItem xmlns:ds="http://schemas.openxmlformats.org/officeDocument/2006/customXml" ds:itemID="{33B5525E-3377-4F7F-AF5A-BED6F1602287}">
  <ds:schemaRefs>
    <ds:schemaRef ds:uri="0b3afc86-20cd-4f93-8ffa-e067fefdd54a"/>
    <ds:schemaRef ds:uri="1b686ad7-45a7-4eb0-b8b6-829b8a2dd362"/>
    <ds:schemaRef ds:uri="2e2e5f36-ef3a-49af-9a28-5a73830efe0d"/>
    <ds:schemaRef ds:uri="d1767a55-ffb5-44ab-85b9-5f6893fa61c5"/>
    <ds:schemaRef ds:uri="fb40db85-15e7-4374-938c-640af835de2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d4ad9e6f-2ebb-4c0b-98fc-41298b5aeec8"/>
  </ds:schemaRefs>
</ds:datastoreItem>
</file>

<file path=docMetadata/LabelInfo.xml><?xml version="1.0" encoding="utf-8"?>
<clbl:labelList xmlns:clbl="http://schemas.microsoft.com/office/2020/mipLabelMetadata">
  <clbl:label id="{1bd84cd2-a803-4625-aaf7-424aaac7782e}" enabled="1" method="Standard" siteId="{8331b18d-2d87-48ef-a35f-ac8818ebf9b4}" removed="0"/>
</clbl:labelList>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25</Slides>
  <Notes>9</Notes>
  <HiddenSlides>0</HiddenSlide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3_USAF(Unclas)</vt:lpstr>
      <vt:lpstr>PowerPoint Presentation</vt:lpstr>
      <vt:lpstr>Agenda</vt:lpstr>
      <vt:lpstr> Purpose </vt:lpstr>
      <vt:lpstr> Eligibility </vt:lpstr>
      <vt:lpstr>PCS Process Steps</vt:lpstr>
      <vt:lpstr>PCS Process Steps (cont'd)</vt:lpstr>
      <vt:lpstr>PCS Process Steps (cont'd)</vt:lpstr>
      <vt:lpstr>Selectee Responsibilities</vt:lpstr>
      <vt:lpstr>Selectee Responsibilities (cont'd)</vt:lpstr>
      <vt:lpstr>Travel Time </vt:lpstr>
      <vt:lpstr>Mandatory Allowances (1 of 5)</vt:lpstr>
      <vt:lpstr>Mandatory Allowances (2 of 5)</vt:lpstr>
      <vt:lpstr>Mandatory Allowances (3 of 5)</vt:lpstr>
      <vt:lpstr>Mandatory Allowances (4 of 5)</vt:lpstr>
      <vt:lpstr> Mandatory Allowances (5 of 5) </vt:lpstr>
      <vt:lpstr>Discretionary Allowances</vt:lpstr>
      <vt:lpstr>PCS Tax Notification  </vt:lpstr>
      <vt:lpstr>PCS Order Status Check  </vt:lpstr>
      <vt:lpstr>Acronym Listing (1 of 4)</vt:lpstr>
      <vt:lpstr>Acronym Listing  (2 of 4)</vt:lpstr>
      <vt:lpstr>Acronym Listing  (3 of 4)</vt:lpstr>
      <vt:lpstr>Acronym Listing  (4 of 4)</vt:lpstr>
      <vt:lpstr>Definitions</vt:lpstr>
      <vt:lpstr>Information / Resources</vt:lpstr>
      <vt:lpstr>PowerPoint Presentation</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rebecca.nolasco@us.af.mil</dc:creator>
  <cp:revision>56</cp:revision>
  <cp:lastPrinted>2019-07-22T20:24:26Z</cp:lastPrinted>
  <dcterms:created xsi:type="dcterms:W3CDTF">2014-08-14T12:47:38Z</dcterms:created>
  <dcterms:modified xsi:type="dcterms:W3CDTF">2026-03-26T15:45:40Z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0x010100603E509AA688EB46AB49DDB5E1A8DCBD</vt:lpwstr>
  </property>
  <property fmtid="{D5CDD505-2E9C-101B-9397-08002B2CF9AE}" pid="3" name="_dlc_DocIdItemGuid">
    <vt:lpwstr>5184d65b-3b1b-4d94-9100-7882166aaaff</vt:lpwstr>
  </property>
  <property fmtid="{D5CDD505-2E9C-101B-9397-08002B2CF9AE}" pid="4" name="MediaServiceImageTags">
    <vt:lpwstr/>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xd_Signature">
    <vt:bool>false</vt:bool>
  </property>
</Properties>
</file>